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Lst>
  <p:notesMasterIdLst>
    <p:notesMasterId r:id="rId50"/>
  </p:notesMasterIdLst>
  <p:sldIdLst>
    <p:sldId id="532" r:id="rId2"/>
    <p:sldId id="435" r:id="rId3"/>
    <p:sldId id="612" r:id="rId4"/>
    <p:sldId id="585" r:id="rId5"/>
    <p:sldId id="586" r:id="rId6"/>
    <p:sldId id="661" r:id="rId7"/>
    <p:sldId id="613" r:id="rId8"/>
    <p:sldId id="615" r:id="rId9"/>
    <p:sldId id="616" r:id="rId10"/>
    <p:sldId id="617" r:id="rId11"/>
    <p:sldId id="618" r:id="rId12"/>
    <p:sldId id="645" r:id="rId13"/>
    <p:sldId id="665" r:id="rId14"/>
    <p:sldId id="646" r:id="rId15"/>
    <p:sldId id="647" r:id="rId16"/>
    <p:sldId id="587" r:id="rId17"/>
    <p:sldId id="620" r:id="rId18"/>
    <p:sldId id="621" r:id="rId19"/>
    <p:sldId id="622" r:id="rId20"/>
    <p:sldId id="649" r:id="rId21"/>
    <p:sldId id="648" r:id="rId22"/>
    <p:sldId id="676" r:id="rId23"/>
    <p:sldId id="650" r:id="rId24"/>
    <p:sldId id="628" r:id="rId25"/>
    <p:sldId id="651" r:id="rId26"/>
    <p:sldId id="626" r:id="rId27"/>
    <p:sldId id="629" r:id="rId28"/>
    <p:sldId id="631" r:id="rId29"/>
    <p:sldId id="630" r:id="rId30"/>
    <p:sldId id="632" r:id="rId31"/>
    <p:sldId id="670" r:id="rId32"/>
    <p:sldId id="668" r:id="rId33"/>
    <p:sldId id="679" r:id="rId34"/>
    <p:sldId id="677" r:id="rId35"/>
    <p:sldId id="673" r:id="rId36"/>
    <p:sldId id="671" r:id="rId37"/>
    <p:sldId id="674" r:id="rId38"/>
    <p:sldId id="675" r:id="rId39"/>
    <p:sldId id="681" r:id="rId40"/>
    <p:sldId id="566" r:id="rId41"/>
    <p:sldId id="634" r:id="rId42"/>
    <p:sldId id="635" r:id="rId43"/>
    <p:sldId id="636" r:id="rId44"/>
    <p:sldId id="638" r:id="rId45"/>
    <p:sldId id="680" r:id="rId46"/>
    <p:sldId id="643" r:id="rId47"/>
    <p:sldId id="663" r:id="rId48"/>
    <p:sldId id="537" r:id="rId49"/>
  </p:sldIdLst>
  <p:sldSz cx="9144000" cy="6858000" type="screen4x3"/>
  <p:notesSz cx="6889750" cy="9607550"/>
  <p:custShowLst>
    <p:custShow name="Özel Gösteri 1" id="0">
      <p:sldLst>
        <p:sld r:id="rId2"/>
        <p:sld r:id="rId2"/>
      </p:sldLst>
    </p:custShow>
  </p:custShowLst>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CC"/>
    <a:srgbClr val="1CAF11"/>
    <a:srgbClr val="CAA2C4"/>
    <a:srgbClr val="CCFF33"/>
    <a:srgbClr val="666699"/>
    <a:srgbClr val="6699FF"/>
    <a:srgbClr val="00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6" autoAdjust="0"/>
    <p:restoredTop sz="97153" autoAdjust="0"/>
  </p:normalViewPr>
  <p:slideViewPr>
    <p:cSldViewPr>
      <p:cViewPr varScale="1">
        <p:scale>
          <a:sx n="113" d="100"/>
          <a:sy n="113" d="100"/>
        </p:scale>
        <p:origin x="-1962" y="-102"/>
      </p:cViewPr>
      <p:guideLst>
        <p:guide orient="horz" pos="2160"/>
        <p:guide pos="2880"/>
      </p:guideLst>
    </p:cSldViewPr>
  </p:slideViewPr>
  <p:outlineViewPr>
    <p:cViewPr>
      <p:scale>
        <a:sx n="33" d="100"/>
        <a:sy n="33" d="100"/>
      </p:scale>
      <p:origin x="0" y="0"/>
    </p:cViewPr>
  </p:outlineViewPr>
  <p:notesTextViewPr>
    <p:cViewPr>
      <p:scale>
        <a:sx n="128" d="100"/>
        <a:sy n="128"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E05DA31-0E84-4006-AD8D-B2DF1CB436D6}">
      <dgm:prSet phldrT="[Metin]"/>
      <dgm:spPr/>
      <dgm:t>
        <a:bodyPr/>
        <a:lstStyle/>
        <a:p>
          <a:pPr algn="l"/>
          <a:r>
            <a:rPr lang="tr-TR" dirty="0" smtClean="0"/>
            <a:t>Vatandaşların, devletle ihtilaflı durumunu ortadan kaldırmak,</a:t>
          </a:r>
          <a:endParaRPr lang="tr-TR" dirty="0"/>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E7979297-2897-428C-9660-B10396E9E36E}">
      <dgm:prSet phldrT="[Metin]"/>
      <dgm:spPr/>
      <dgm:t>
        <a:bodyPr/>
        <a:lstStyle/>
        <a:p>
          <a:r>
            <a:rPr lang="tr-TR" dirty="0" smtClean="0"/>
            <a:t>İmara aykırı, ruhsatsız veya ruhsat eklerine aykırı olan yapıların,</a:t>
          </a:r>
          <a:endParaRPr lang="tr-TR" dirty="0"/>
        </a:p>
      </dgm:t>
    </dgm:pt>
    <dgm:pt modelId="{499B9DD3-D5F3-42BE-91CE-ACF257256332}" type="parTrans" cxnId="{4C6DF703-82FC-42AE-A1BD-BBD10F813B2E}">
      <dgm:prSet/>
      <dgm:spPr/>
      <dgm:t>
        <a:bodyPr/>
        <a:lstStyle/>
        <a:p>
          <a:endParaRPr lang="tr-TR"/>
        </a:p>
      </dgm:t>
    </dgm:pt>
    <dgm:pt modelId="{6E4C1B68-BC74-4405-87A6-929426D399FA}" type="sibTrans" cxnId="{4C6DF703-82FC-42AE-A1BD-BBD10F813B2E}">
      <dgm:prSet/>
      <dgm:spPr/>
      <dgm:t>
        <a:bodyPr/>
        <a:lstStyle/>
        <a:p>
          <a:endParaRPr lang="tr-TR"/>
        </a:p>
      </dgm:t>
    </dgm:pt>
    <dgm:pt modelId="{A3A11C6F-8BB6-413E-AC30-C35E785304F7}">
      <dgm:prSet phldrT="[Metin]" phldr="1"/>
      <dgm:spPr/>
      <dgm:t>
        <a:bodyPr/>
        <a:lstStyle/>
        <a:p>
          <a:endParaRPr lang="tr-TR"/>
        </a:p>
      </dgm:t>
    </dgm:pt>
    <dgm:pt modelId="{5247FECC-3158-4B3E-B7EC-ABD058F8F9B3}" type="parTrans" cxnId="{2B2467CA-2FE9-4AD1-9A66-1FE0F76B7C0E}">
      <dgm:prSet/>
      <dgm:spPr/>
      <dgm:t>
        <a:bodyPr/>
        <a:lstStyle/>
        <a:p>
          <a:endParaRPr lang="tr-TR"/>
        </a:p>
      </dgm:t>
    </dgm:pt>
    <dgm:pt modelId="{BC0B0980-BC0D-4078-AAF1-500456294021}" type="sibTrans" cxnId="{2B2467CA-2FE9-4AD1-9A66-1FE0F76B7C0E}">
      <dgm:prSet/>
      <dgm:spPr/>
      <dgm:t>
        <a:bodyPr/>
        <a:lstStyle/>
        <a:p>
          <a:endParaRPr lang="tr-TR"/>
        </a:p>
      </dgm:t>
    </dgm:pt>
    <dgm:pt modelId="{FDC3D6BA-67D2-40B8-BE4A-055326ED9656}">
      <dgm:prSet phldrT="[Metin]"/>
      <dgm:spPr/>
      <dgm:t>
        <a:bodyPr/>
        <a:lstStyle/>
        <a:p>
          <a:r>
            <a:rPr lang="tr-TR" dirty="0" smtClean="0"/>
            <a:t>Kayıt altına alınması ile bu yapılara yasallık kazandırmaktır.</a:t>
          </a:r>
          <a:endParaRPr lang="tr-TR" dirty="0"/>
        </a:p>
      </dgm:t>
    </dgm:pt>
    <dgm:pt modelId="{46AF83F5-2CE1-4C17-A96F-3C177E1806AF}" type="parTrans" cxnId="{9BED2AEB-FC50-41DA-9D89-CC857221840D}">
      <dgm:prSet/>
      <dgm:spPr/>
      <dgm:t>
        <a:bodyPr/>
        <a:lstStyle/>
        <a:p>
          <a:endParaRPr lang="tr-TR"/>
        </a:p>
      </dgm:t>
    </dgm:pt>
    <dgm:pt modelId="{93BC4178-6537-41BF-9AEB-7D2548E7C5EB}" type="sibTrans" cxnId="{9BED2AEB-FC50-41DA-9D89-CC857221840D}">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3" custLinFactNeighborX="1384" custLinFactNeighborY="-38047">
        <dgm:presLayoutVars>
          <dgm:chMax val="0"/>
          <dgm:bulletEnabled val="1"/>
        </dgm:presLayoutVars>
      </dgm:prSet>
      <dgm:spPr/>
      <dgm:t>
        <a:bodyPr/>
        <a:lstStyle/>
        <a:p>
          <a:endParaRPr lang="tr-TR"/>
        </a:p>
      </dgm:t>
    </dgm:pt>
    <dgm:pt modelId="{FE04CA53-91AE-4713-B1A8-A23CAFE18AA6}" type="pres">
      <dgm:prSet presAssocID="{E0D75B3C-21E3-44D3-8623-EC7298B914C7}" presName="spacer" presStyleCnt="0"/>
      <dgm:spPr/>
    </dgm:pt>
    <dgm:pt modelId="{069E2121-F269-4188-80E1-2024CAA6DF7A}" type="pres">
      <dgm:prSet presAssocID="{E7979297-2897-428C-9660-B10396E9E36E}" presName="parentText" presStyleLbl="node1" presStyleIdx="1" presStyleCnt="3" custLinFactNeighborY="-13727">
        <dgm:presLayoutVars>
          <dgm:chMax val="0"/>
          <dgm:bulletEnabled val="1"/>
        </dgm:presLayoutVars>
      </dgm:prSet>
      <dgm:spPr/>
      <dgm:t>
        <a:bodyPr/>
        <a:lstStyle/>
        <a:p>
          <a:endParaRPr lang="tr-TR"/>
        </a:p>
      </dgm:t>
    </dgm:pt>
    <dgm:pt modelId="{AA5E675B-827D-4F60-B4B6-0F8480FBF249}" type="pres">
      <dgm:prSet presAssocID="{E7979297-2897-428C-9660-B10396E9E36E}" presName="childText" presStyleLbl="revTx" presStyleIdx="0" presStyleCnt="1">
        <dgm:presLayoutVars>
          <dgm:bulletEnabled val="1"/>
        </dgm:presLayoutVars>
      </dgm:prSet>
      <dgm:spPr/>
      <dgm:t>
        <a:bodyPr/>
        <a:lstStyle/>
        <a:p>
          <a:endParaRPr lang="tr-TR"/>
        </a:p>
      </dgm:t>
    </dgm:pt>
    <dgm:pt modelId="{67531A6F-1024-4223-98EC-420979D5F8B8}" type="pres">
      <dgm:prSet presAssocID="{FDC3D6BA-67D2-40B8-BE4A-055326ED9656}" presName="parentText" presStyleLbl="node1" presStyleIdx="2" presStyleCnt="3" custLinFactY="-1344" custLinFactNeighborX="-1181" custLinFactNeighborY="-100000">
        <dgm:presLayoutVars>
          <dgm:chMax val="0"/>
          <dgm:bulletEnabled val="1"/>
        </dgm:presLayoutVars>
      </dgm:prSet>
      <dgm:spPr/>
      <dgm:t>
        <a:bodyPr/>
        <a:lstStyle/>
        <a:p>
          <a:endParaRPr lang="tr-TR"/>
        </a:p>
      </dgm:t>
    </dgm:pt>
  </dgm:ptLst>
  <dgm:cxnLst>
    <dgm:cxn modelId="{676C30C7-A9B9-4FE1-8350-7E88090D7EFB}" type="presOf" srcId="{AE05DA31-0E84-4006-AD8D-B2DF1CB436D6}" destId="{7AFD7498-6C8F-4B02-B5E8-CDCDFAD29709}" srcOrd="0" destOrd="0" presId="urn:microsoft.com/office/officeart/2005/8/layout/vList2"/>
    <dgm:cxn modelId="{4C6DF703-82FC-42AE-A1BD-BBD10F813B2E}" srcId="{C2DF0C8D-E4E5-4E69-89CB-376D49E729A0}" destId="{E7979297-2897-428C-9660-B10396E9E36E}" srcOrd="1" destOrd="0" parTransId="{499B9DD3-D5F3-42BE-91CE-ACF257256332}" sibTransId="{6E4C1B68-BC74-4405-87A6-929426D399FA}"/>
    <dgm:cxn modelId="{6F809327-3348-43E2-A13C-73BD3B2A1F99}" type="presOf" srcId="{FDC3D6BA-67D2-40B8-BE4A-055326ED9656}" destId="{67531A6F-1024-4223-98EC-420979D5F8B8}" srcOrd="0" destOrd="0" presId="urn:microsoft.com/office/officeart/2005/8/layout/vList2"/>
    <dgm:cxn modelId="{9BED2AEB-FC50-41DA-9D89-CC857221840D}" srcId="{C2DF0C8D-E4E5-4E69-89CB-376D49E729A0}" destId="{FDC3D6BA-67D2-40B8-BE4A-055326ED9656}" srcOrd="2" destOrd="0" parTransId="{46AF83F5-2CE1-4C17-A96F-3C177E1806AF}" sibTransId="{93BC4178-6537-41BF-9AEB-7D2548E7C5EB}"/>
    <dgm:cxn modelId="{C37308C3-C4EF-4F95-A5F0-E9F7F3CFC7EF}" srcId="{C2DF0C8D-E4E5-4E69-89CB-376D49E729A0}" destId="{AE05DA31-0E84-4006-AD8D-B2DF1CB436D6}" srcOrd="0" destOrd="0" parTransId="{7F61638F-561A-42AB-823F-A30F4F60C03D}" sibTransId="{E0D75B3C-21E3-44D3-8623-EC7298B914C7}"/>
    <dgm:cxn modelId="{C8B14F4A-1538-4C2B-A34B-3A883667DD66}" type="presOf" srcId="{A3A11C6F-8BB6-413E-AC30-C35E785304F7}" destId="{AA5E675B-827D-4F60-B4B6-0F8480FBF249}" srcOrd="0" destOrd="0" presId="urn:microsoft.com/office/officeart/2005/8/layout/vList2"/>
    <dgm:cxn modelId="{17DAA4D1-7617-49AE-9123-F971BBBCE579}" type="presOf" srcId="{C2DF0C8D-E4E5-4E69-89CB-376D49E729A0}" destId="{3DEF535F-14C5-4509-9466-7D88118C4B83}" srcOrd="0" destOrd="0" presId="urn:microsoft.com/office/officeart/2005/8/layout/vList2"/>
    <dgm:cxn modelId="{7EC9655D-DBE9-42C6-8CA2-00C266BBD1BC}" type="presOf" srcId="{E7979297-2897-428C-9660-B10396E9E36E}" destId="{069E2121-F269-4188-80E1-2024CAA6DF7A}" srcOrd="0" destOrd="0" presId="urn:microsoft.com/office/officeart/2005/8/layout/vList2"/>
    <dgm:cxn modelId="{2B2467CA-2FE9-4AD1-9A66-1FE0F76B7C0E}" srcId="{E7979297-2897-428C-9660-B10396E9E36E}" destId="{A3A11C6F-8BB6-413E-AC30-C35E785304F7}" srcOrd="0" destOrd="0" parTransId="{5247FECC-3158-4B3E-B7EC-ABD058F8F9B3}" sibTransId="{BC0B0980-BC0D-4078-AAF1-500456294021}"/>
    <dgm:cxn modelId="{D0D0982E-5A88-428C-AD78-28AF6CB59CA0}" type="presParOf" srcId="{3DEF535F-14C5-4509-9466-7D88118C4B83}" destId="{7AFD7498-6C8F-4B02-B5E8-CDCDFAD29709}" srcOrd="0" destOrd="0" presId="urn:microsoft.com/office/officeart/2005/8/layout/vList2"/>
    <dgm:cxn modelId="{1CF3F9EF-1686-4B4B-BF8C-7BA98550C939}" type="presParOf" srcId="{3DEF535F-14C5-4509-9466-7D88118C4B83}" destId="{FE04CA53-91AE-4713-B1A8-A23CAFE18AA6}" srcOrd="1" destOrd="0" presId="urn:microsoft.com/office/officeart/2005/8/layout/vList2"/>
    <dgm:cxn modelId="{D5221667-8749-4FAF-B2EC-61DD7B18A2B8}" type="presParOf" srcId="{3DEF535F-14C5-4509-9466-7D88118C4B83}" destId="{069E2121-F269-4188-80E1-2024CAA6DF7A}" srcOrd="2" destOrd="0" presId="urn:microsoft.com/office/officeart/2005/8/layout/vList2"/>
    <dgm:cxn modelId="{B3C09CCF-1801-474E-928A-C63FF858A594}" type="presParOf" srcId="{3DEF535F-14C5-4509-9466-7D88118C4B83}" destId="{AA5E675B-827D-4F60-B4B6-0F8480FBF249}" srcOrd="3" destOrd="0" presId="urn:microsoft.com/office/officeart/2005/8/layout/vList2"/>
    <dgm:cxn modelId="{533AD570-89EB-4437-8C53-9A0553EE925E}" type="presParOf" srcId="{3DEF535F-14C5-4509-9466-7D88118C4B83}" destId="{67531A6F-1024-4223-98EC-420979D5F8B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E05DA31-0E84-4006-AD8D-B2DF1CB436D6}">
      <dgm:prSet phldrT="[Metin]" custT="1"/>
      <dgm:spPr/>
      <dgm:t>
        <a:bodyPr/>
        <a:lstStyle/>
        <a:p>
          <a:r>
            <a:rPr lang="tr-TR" sz="3200" dirty="0" smtClean="0"/>
            <a:t>Yapı kayıt sahipleri kendi mülklerini ekonomik bir</a:t>
          </a:r>
        </a:p>
        <a:p>
          <a:r>
            <a:rPr lang="tr-TR" sz="3200" dirty="0" smtClean="0"/>
            <a:t>değer olarak gösterebileceklerdir.</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B980310A-6CAF-4568-BA63-8BE1E416BA32}" type="presOf" srcId="{AE05DA31-0E84-4006-AD8D-B2DF1CB436D6}" destId="{7AFD7498-6C8F-4B02-B5E8-CDCDFAD29709}" srcOrd="0" destOrd="0" presId="urn:microsoft.com/office/officeart/2005/8/layout/vList2"/>
    <dgm:cxn modelId="{D630FB71-D47B-4021-8859-0B5809C3BD3F}" type="presOf" srcId="{C2DF0C8D-E4E5-4E69-89CB-376D49E729A0}" destId="{3DEF535F-14C5-4509-9466-7D88118C4B83}" srcOrd="0" destOrd="0" presId="urn:microsoft.com/office/officeart/2005/8/layout/vList2"/>
    <dgm:cxn modelId="{D30E51DF-9429-4F32-829D-5870E58225BF}"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AE05DA31-0E84-4006-AD8D-B2DF1CB436D6}">
      <dgm:prSet phldrT="[Metin]" custT="1"/>
      <dgm:spPr/>
      <dgm:t>
        <a:bodyPr/>
        <a:lstStyle/>
        <a:p>
          <a:r>
            <a:rPr lang="tr-TR" sz="3200" dirty="0" smtClean="0"/>
            <a:t>Yapı kayıt belgesi verilen yapılarda iş yeri açma ve çalışma ruhsatı için yapı kullanma izin belgesi aranmaz.</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CC71A91B-CC39-4779-89EE-90BF68A95FD6}" type="presOf" srcId="{AE05DA31-0E84-4006-AD8D-B2DF1CB436D6}" destId="{7AFD7498-6C8F-4B02-B5E8-CDCDFAD29709}" srcOrd="0" destOrd="0" presId="urn:microsoft.com/office/officeart/2005/8/layout/vList2"/>
    <dgm:cxn modelId="{C8A48BA8-AFEB-4870-8551-5BA7351E00C3}" type="presOf" srcId="{C2DF0C8D-E4E5-4E69-89CB-376D49E729A0}" destId="{3DEF535F-14C5-4509-9466-7D88118C4B83}" srcOrd="0" destOrd="0" presId="urn:microsoft.com/office/officeart/2005/8/layout/vList2"/>
    <dgm:cxn modelId="{302785E1-C910-4E13-8368-3BFA1FF49F02}"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E05DA31-0E84-4006-AD8D-B2DF1CB436D6}">
      <dgm:prSet phldrT="[Metin]"/>
      <dgm:spPr/>
      <dgm:t>
        <a:bodyPr/>
        <a:lstStyle/>
        <a:p>
          <a:pPr algn="just"/>
          <a:r>
            <a:rPr lang="tr-TR" b="0" i="0" dirty="0" smtClean="0"/>
            <a:t>Yapı Kayıt Belgesi alındıktan sonra yapı ruhsatı alıp da yapı kullanma izin belgesi almamış veya yapı ruhsatı bulunmayan yapılarda, yapı kullanma izin belgesi aranmaksızın kullanım maksadı değişiklikleri de dahil olmak üzere tapuda cins değişikliği ve kat mülkiyeti tesisi yapılabilmesi için alacaktır. </a:t>
          </a:r>
          <a:endParaRPr lang="tr-TR" dirty="0" smtClean="0"/>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13973" custLinFactNeighborY="728">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7DF33FFE-B281-47BF-991F-1566548B3AB1}" type="presOf" srcId="{C2DF0C8D-E4E5-4E69-89CB-376D49E729A0}" destId="{3DEF535F-14C5-4509-9466-7D88118C4B83}" srcOrd="0" destOrd="0" presId="urn:microsoft.com/office/officeart/2005/8/layout/vList2"/>
    <dgm:cxn modelId="{68C1C055-C555-42FD-A15C-72A8F9478817}" type="presOf" srcId="{AE05DA31-0E84-4006-AD8D-B2DF1CB436D6}" destId="{7AFD7498-6C8F-4B02-B5E8-CDCDFAD29709}" srcOrd="0" destOrd="0" presId="urn:microsoft.com/office/officeart/2005/8/layout/vList2"/>
    <dgm:cxn modelId="{C86B0C07-F4A9-496C-99AB-9011EA921036}"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tr-TR"/>
        </a:p>
      </dgm:t>
    </dgm:pt>
    <dgm:pt modelId="{AE05DA31-0E84-4006-AD8D-B2DF1CB436D6}">
      <dgm:prSet phldrT="[Metin]"/>
      <dgm:spPr/>
      <dgm:t>
        <a:bodyPr/>
        <a:lstStyle/>
        <a:p>
          <a:r>
            <a:rPr lang="tr-TR" dirty="0" smtClean="0"/>
            <a:t>Yapı Kayıt B</a:t>
          </a:r>
          <a:r>
            <a:rPr lang="es-ES" dirty="0" smtClean="0"/>
            <a:t>elgesi </a:t>
          </a:r>
          <a:r>
            <a:rPr lang="tr-TR" dirty="0" smtClean="0"/>
            <a:t>verilen yapılarda ruhsat almadan basit tadilatlar yapılabilir.</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9A350C3F-C14A-4E5E-B52E-BEE4A124C165}" type="presOf" srcId="{AE05DA31-0E84-4006-AD8D-B2DF1CB436D6}" destId="{7AFD7498-6C8F-4B02-B5E8-CDCDFAD29709}" srcOrd="0" destOrd="0" presId="urn:microsoft.com/office/officeart/2005/8/layout/vList2"/>
    <dgm:cxn modelId="{C37308C3-C4EF-4F95-A5F0-E9F7F3CFC7EF}" srcId="{C2DF0C8D-E4E5-4E69-89CB-376D49E729A0}" destId="{AE05DA31-0E84-4006-AD8D-B2DF1CB436D6}" srcOrd="0" destOrd="0" parTransId="{7F61638F-561A-42AB-823F-A30F4F60C03D}" sibTransId="{E0D75B3C-21E3-44D3-8623-EC7298B914C7}"/>
    <dgm:cxn modelId="{E2FC6502-2C22-4B6C-84DC-B428B4C4943B}" type="presOf" srcId="{C2DF0C8D-E4E5-4E69-89CB-376D49E729A0}" destId="{3DEF535F-14C5-4509-9466-7D88118C4B83}" srcOrd="0" destOrd="0" presId="urn:microsoft.com/office/officeart/2005/8/layout/vList2"/>
    <dgm:cxn modelId="{6C93072E-11AB-4F81-9FD5-508B3A9B5DAA}"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E05DA31-0E84-4006-AD8D-B2DF1CB436D6}">
      <dgm:prSet phldrT="[Metin]" custT="1"/>
      <dgm:spPr/>
      <dgm:t>
        <a:bodyPr/>
        <a:lstStyle/>
        <a:p>
          <a:r>
            <a:rPr lang="tr-TR" sz="3200" dirty="0" smtClean="0"/>
            <a:t>Yapının yeniden yapılması veya kentsel dönüşüm uygulamasına kadar geçerlidir.</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5062DA9C-D030-4671-A775-C49E7EB5CD03}" type="presOf" srcId="{C2DF0C8D-E4E5-4E69-89CB-376D49E729A0}" destId="{3DEF535F-14C5-4509-9466-7D88118C4B83}" srcOrd="0" destOrd="0" presId="urn:microsoft.com/office/officeart/2005/8/layout/vList2"/>
    <dgm:cxn modelId="{36CFA859-C93D-4A17-ABBA-17AC814758AA}" type="presOf" srcId="{AE05DA31-0E84-4006-AD8D-B2DF1CB436D6}" destId="{7AFD7498-6C8F-4B02-B5E8-CDCDFAD29709}" srcOrd="0" destOrd="0" presId="urn:microsoft.com/office/officeart/2005/8/layout/vList2"/>
    <dgm:cxn modelId="{7E7D3491-F250-4123-BEDD-094645BA2D8D}"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6FB9B5-3CEB-4B13-BB26-C367A00CDE64}" type="doc">
      <dgm:prSet loTypeId="urn:microsoft.com/office/officeart/2005/8/layout/arrow5" loCatId="relationship" qsTypeId="urn:microsoft.com/office/officeart/2005/8/quickstyle/3d9" qsCatId="3D" csTypeId="urn:microsoft.com/office/officeart/2005/8/colors/colorful2" csCatId="colorful" phldr="1"/>
      <dgm:spPr/>
      <dgm:t>
        <a:bodyPr/>
        <a:lstStyle/>
        <a:p>
          <a:endParaRPr lang="tr-TR"/>
        </a:p>
      </dgm:t>
    </dgm:pt>
    <dgm:pt modelId="{507DF790-2780-453B-BDAE-7A68C14A19BC}">
      <dgm:prSet phldrT="[Metin]" custT="1"/>
      <dgm:spPr/>
      <dgm:t>
        <a:bodyPr/>
        <a:lstStyle/>
        <a:p>
          <a:r>
            <a:rPr lang="tr-TR" sz="3600" b="1" dirty="0" smtClean="0"/>
            <a:t>31.10.2018</a:t>
          </a:r>
          <a:endParaRPr lang="tr-TR" sz="3600" b="1" dirty="0"/>
        </a:p>
      </dgm:t>
    </dgm:pt>
    <dgm:pt modelId="{5A89ABF9-7853-4B5E-ABB5-2FCB96458C05}" type="parTrans" cxnId="{E73A9B89-4946-4464-AC80-740BD3A45C6E}">
      <dgm:prSet/>
      <dgm:spPr/>
      <dgm:t>
        <a:bodyPr/>
        <a:lstStyle/>
        <a:p>
          <a:endParaRPr lang="tr-TR"/>
        </a:p>
      </dgm:t>
    </dgm:pt>
    <dgm:pt modelId="{6419CBEC-D545-48A2-AC8E-91EC95AF7C2C}" type="sibTrans" cxnId="{E73A9B89-4946-4464-AC80-740BD3A45C6E}">
      <dgm:prSet/>
      <dgm:spPr/>
      <dgm:t>
        <a:bodyPr/>
        <a:lstStyle/>
        <a:p>
          <a:endParaRPr lang="tr-TR"/>
        </a:p>
      </dgm:t>
    </dgm:pt>
    <dgm:pt modelId="{F8FF9DA8-B6C6-420B-BE31-036ABC2DAECA}">
      <dgm:prSet phldrT="[Metin]" custT="1"/>
      <dgm:spPr/>
      <dgm:t>
        <a:bodyPr/>
        <a:lstStyle/>
        <a:p>
          <a:r>
            <a:rPr lang="tr-TR" sz="3600" b="1" dirty="0" smtClean="0">
              <a:solidFill>
                <a:schemeClr val="bg1"/>
              </a:solidFill>
            </a:rPr>
            <a:t>31.12.2018</a:t>
          </a:r>
          <a:endParaRPr lang="tr-TR" sz="3600" b="1" dirty="0">
            <a:solidFill>
              <a:schemeClr val="bg1"/>
            </a:solidFill>
          </a:endParaRPr>
        </a:p>
      </dgm:t>
    </dgm:pt>
    <dgm:pt modelId="{6A5A72DF-F7C1-49BC-9185-F5B58A8216F0}" type="parTrans" cxnId="{10DD3C71-FEF9-4EC6-BDCD-C18E16B05122}">
      <dgm:prSet/>
      <dgm:spPr/>
      <dgm:t>
        <a:bodyPr/>
        <a:lstStyle/>
        <a:p>
          <a:endParaRPr lang="tr-TR"/>
        </a:p>
      </dgm:t>
    </dgm:pt>
    <dgm:pt modelId="{80650A37-443E-41E9-A09B-B8AED7891D9A}" type="sibTrans" cxnId="{10DD3C71-FEF9-4EC6-BDCD-C18E16B05122}">
      <dgm:prSet/>
      <dgm:spPr/>
      <dgm:t>
        <a:bodyPr/>
        <a:lstStyle/>
        <a:p>
          <a:endParaRPr lang="tr-TR"/>
        </a:p>
      </dgm:t>
    </dgm:pt>
    <dgm:pt modelId="{A392643A-E403-4AA8-A082-631AA13CBA06}" type="pres">
      <dgm:prSet presAssocID="{896FB9B5-3CEB-4B13-BB26-C367A00CDE64}" presName="diagram" presStyleCnt="0">
        <dgm:presLayoutVars>
          <dgm:dir/>
          <dgm:resizeHandles val="exact"/>
        </dgm:presLayoutVars>
      </dgm:prSet>
      <dgm:spPr/>
      <dgm:t>
        <a:bodyPr/>
        <a:lstStyle/>
        <a:p>
          <a:endParaRPr lang="tr-TR"/>
        </a:p>
      </dgm:t>
    </dgm:pt>
    <dgm:pt modelId="{9E901330-34C6-4871-9512-886FBA36393A}" type="pres">
      <dgm:prSet presAssocID="{507DF790-2780-453B-BDAE-7A68C14A19BC}" presName="arrow" presStyleLbl="node1" presStyleIdx="0" presStyleCnt="2">
        <dgm:presLayoutVars>
          <dgm:bulletEnabled val="1"/>
        </dgm:presLayoutVars>
      </dgm:prSet>
      <dgm:spPr/>
      <dgm:t>
        <a:bodyPr/>
        <a:lstStyle/>
        <a:p>
          <a:endParaRPr lang="tr-TR"/>
        </a:p>
      </dgm:t>
    </dgm:pt>
    <dgm:pt modelId="{B7727A09-5454-41D8-9BFE-3DFECAD24408}" type="pres">
      <dgm:prSet presAssocID="{F8FF9DA8-B6C6-420B-BE31-036ABC2DAECA}" presName="arrow" presStyleLbl="node1" presStyleIdx="1" presStyleCnt="2">
        <dgm:presLayoutVars>
          <dgm:bulletEnabled val="1"/>
        </dgm:presLayoutVars>
      </dgm:prSet>
      <dgm:spPr/>
      <dgm:t>
        <a:bodyPr/>
        <a:lstStyle/>
        <a:p>
          <a:endParaRPr lang="tr-TR"/>
        </a:p>
      </dgm:t>
    </dgm:pt>
  </dgm:ptLst>
  <dgm:cxnLst>
    <dgm:cxn modelId="{0F064E36-83C9-4610-8041-DFA5A2948949}" type="presOf" srcId="{F8FF9DA8-B6C6-420B-BE31-036ABC2DAECA}" destId="{B7727A09-5454-41D8-9BFE-3DFECAD24408}" srcOrd="0" destOrd="0" presId="urn:microsoft.com/office/officeart/2005/8/layout/arrow5"/>
    <dgm:cxn modelId="{F089310E-BEE6-4ABF-9DCC-783379698F0E}" type="presOf" srcId="{896FB9B5-3CEB-4B13-BB26-C367A00CDE64}" destId="{A392643A-E403-4AA8-A082-631AA13CBA06}" srcOrd="0" destOrd="0" presId="urn:microsoft.com/office/officeart/2005/8/layout/arrow5"/>
    <dgm:cxn modelId="{E73A9B89-4946-4464-AC80-740BD3A45C6E}" srcId="{896FB9B5-3CEB-4B13-BB26-C367A00CDE64}" destId="{507DF790-2780-453B-BDAE-7A68C14A19BC}" srcOrd="0" destOrd="0" parTransId="{5A89ABF9-7853-4B5E-ABB5-2FCB96458C05}" sibTransId="{6419CBEC-D545-48A2-AC8E-91EC95AF7C2C}"/>
    <dgm:cxn modelId="{10DD3C71-FEF9-4EC6-BDCD-C18E16B05122}" srcId="{896FB9B5-3CEB-4B13-BB26-C367A00CDE64}" destId="{F8FF9DA8-B6C6-420B-BE31-036ABC2DAECA}" srcOrd="1" destOrd="0" parTransId="{6A5A72DF-F7C1-49BC-9185-F5B58A8216F0}" sibTransId="{80650A37-443E-41E9-A09B-B8AED7891D9A}"/>
    <dgm:cxn modelId="{6DF65121-F7F9-4236-BCF1-C3F328DE5D6B}" type="presOf" srcId="{507DF790-2780-453B-BDAE-7A68C14A19BC}" destId="{9E901330-34C6-4871-9512-886FBA36393A}" srcOrd="0" destOrd="0" presId="urn:microsoft.com/office/officeart/2005/8/layout/arrow5"/>
    <dgm:cxn modelId="{53F7CDB4-D887-4D9E-91F9-69BF36CBEB9D}" type="presParOf" srcId="{A392643A-E403-4AA8-A082-631AA13CBA06}" destId="{9E901330-34C6-4871-9512-886FBA36393A}" srcOrd="0" destOrd="0" presId="urn:microsoft.com/office/officeart/2005/8/layout/arrow5"/>
    <dgm:cxn modelId="{78193815-8724-4752-89B3-02257AB4A77C}" type="presParOf" srcId="{A392643A-E403-4AA8-A082-631AA13CBA06}" destId="{B7727A09-5454-41D8-9BFE-3DFECAD2440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9/2/quickstyle/3d8" qsCatId="3D" csTypeId="urn:microsoft.com/office/officeart/2005/8/colors/colorful4" csCatId="colorful" phldr="1"/>
      <dgm:spPr/>
      <dgm:t>
        <a:bodyPr/>
        <a:lstStyle/>
        <a:p>
          <a:endParaRPr lang="tr-TR"/>
        </a:p>
      </dgm:t>
    </dgm:pt>
    <dgm:pt modelId="{E7979297-2897-428C-9660-B10396E9E36E}">
      <dgm:prSet phldrT="[Metin]" custT="1"/>
      <dgm:spPr/>
      <dgm:t>
        <a:bodyPr/>
        <a:lstStyle/>
        <a:p>
          <a:r>
            <a:rPr lang="tr-TR" sz="2800" dirty="0" smtClean="0"/>
            <a:t>Vatandaşların kendi rızası ile müracaatı ve kendi beyanı esas alınacaktır. </a:t>
          </a:r>
        </a:p>
        <a:p>
          <a:endParaRPr lang="tr-TR" sz="3400" dirty="0"/>
        </a:p>
      </dgm:t>
    </dgm:pt>
    <dgm:pt modelId="{499B9DD3-D5F3-42BE-91CE-ACF257256332}" type="parTrans" cxnId="{4C6DF703-82FC-42AE-A1BD-BBD10F813B2E}">
      <dgm:prSet/>
      <dgm:spPr/>
      <dgm:t>
        <a:bodyPr/>
        <a:lstStyle/>
        <a:p>
          <a:endParaRPr lang="tr-TR"/>
        </a:p>
      </dgm:t>
    </dgm:pt>
    <dgm:pt modelId="{6E4C1B68-BC74-4405-87A6-929426D399FA}" type="sibTrans" cxnId="{4C6DF703-82FC-42AE-A1BD-BBD10F813B2E}">
      <dgm:prSet/>
      <dgm:spPr/>
      <dgm:t>
        <a:bodyPr/>
        <a:lstStyle/>
        <a:p>
          <a:endParaRPr lang="tr-TR"/>
        </a:p>
      </dgm:t>
    </dgm:pt>
    <dgm:pt modelId="{3E00A155-BBBB-47E0-BD23-3F404DDED65F}">
      <dgm:prSet custT="1"/>
      <dgm:spPr/>
      <dgm:t>
        <a:bodyPr/>
        <a:lstStyle/>
        <a:p>
          <a:pPr algn="l"/>
          <a:r>
            <a:rPr lang="tr-TR" sz="2800" dirty="0" smtClean="0"/>
            <a:t>Vatandaşlar e- devlet üzerinden başvuru yapabilecekler</a:t>
          </a:r>
        </a:p>
        <a:p>
          <a:pPr algn="l"/>
          <a:r>
            <a:rPr lang="it-IT" sz="2800" dirty="0" smtClean="0"/>
            <a:t>e - Devlet şifresi ( e - Devlet şifresi PTT ‘den temin edilir. )</a:t>
          </a:r>
          <a:endParaRPr lang="tr-TR" sz="2800" dirty="0"/>
        </a:p>
      </dgm:t>
    </dgm:pt>
    <dgm:pt modelId="{644160D9-DE97-4D29-854D-D9E078DF0097}" type="parTrans" cxnId="{60B4FC98-ED74-469B-AB5F-73B2E66DC4C1}">
      <dgm:prSet/>
      <dgm:spPr/>
      <dgm:t>
        <a:bodyPr/>
        <a:lstStyle/>
        <a:p>
          <a:endParaRPr lang="tr-TR"/>
        </a:p>
      </dgm:t>
    </dgm:pt>
    <dgm:pt modelId="{B4A407DA-2477-4B8F-9543-19E6EFC76D34}" type="sibTrans" cxnId="{60B4FC98-ED74-469B-AB5F-73B2E66DC4C1}">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94D4EEB8-FD68-42A3-B80C-AC57DE57366B}" type="pres">
      <dgm:prSet presAssocID="{3E00A155-BBBB-47E0-BD23-3F404DDED65F}" presName="parentText" presStyleLbl="node1" presStyleIdx="0" presStyleCnt="2" custLinFactNeighborX="248" custLinFactNeighborY="-9147">
        <dgm:presLayoutVars>
          <dgm:chMax val="0"/>
          <dgm:bulletEnabled val="1"/>
        </dgm:presLayoutVars>
      </dgm:prSet>
      <dgm:spPr/>
      <dgm:t>
        <a:bodyPr/>
        <a:lstStyle/>
        <a:p>
          <a:endParaRPr lang="tr-TR"/>
        </a:p>
      </dgm:t>
    </dgm:pt>
    <dgm:pt modelId="{8CE51B67-BA96-4316-9A17-3915E5FD3ADE}" type="pres">
      <dgm:prSet presAssocID="{B4A407DA-2477-4B8F-9543-19E6EFC76D34}" presName="spacer" presStyleCnt="0"/>
      <dgm:spPr/>
      <dgm:t>
        <a:bodyPr/>
        <a:lstStyle/>
        <a:p>
          <a:endParaRPr lang="tr-TR"/>
        </a:p>
      </dgm:t>
    </dgm:pt>
    <dgm:pt modelId="{069E2121-F269-4188-80E1-2024CAA6DF7A}" type="pres">
      <dgm:prSet presAssocID="{E7979297-2897-428C-9660-B10396E9E36E}" presName="parentText" presStyleLbl="node1" presStyleIdx="1" presStyleCnt="2" custLinFactNeighborX="116" custLinFactNeighborY="-9422">
        <dgm:presLayoutVars>
          <dgm:chMax val="0"/>
          <dgm:bulletEnabled val="1"/>
        </dgm:presLayoutVars>
      </dgm:prSet>
      <dgm:spPr/>
      <dgm:t>
        <a:bodyPr/>
        <a:lstStyle/>
        <a:p>
          <a:endParaRPr lang="tr-TR"/>
        </a:p>
      </dgm:t>
    </dgm:pt>
  </dgm:ptLst>
  <dgm:cxnLst>
    <dgm:cxn modelId="{58F995E4-2520-4092-8F5A-C5D03BB8D63E}" type="presOf" srcId="{3E00A155-BBBB-47E0-BD23-3F404DDED65F}" destId="{94D4EEB8-FD68-42A3-B80C-AC57DE57366B}" srcOrd="0" destOrd="0" presId="urn:microsoft.com/office/officeart/2005/8/layout/vList2"/>
    <dgm:cxn modelId="{4C6DF703-82FC-42AE-A1BD-BBD10F813B2E}" srcId="{C2DF0C8D-E4E5-4E69-89CB-376D49E729A0}" destId="{E7979297-2897-428C-9660-B10396E9E36E}" srcOrd="1" destOrd="0" parTransId="{499B9DD3-D5F3-42BE-91CE-ACF257256332}" sibTransId="{6E4C1B68-BC74-4405-87A6-929426D399FA}"/>
    <dgm:cxn modelId="{A90EF87B-1E72-4E15-B904-5BE8BB781A77}" type="presOf" srcId="{E7979297-2897-428C-9660-B10396E9E36E}" destId="{069E2121-F269-4188-80E1-2024CAA6DF7A}" srcOrd="0" destOrd="0" presId="urn:microsoft.com/office/officeart/2005/8/layout/vList2"/>
    <dgm:cxn modelId="{60B4FC98-ED74-469B-AB5F-73B2E66DC4C1}" srcId="{C2DF0C8D-E4E5-4E69-89CB-376D49E729A0}" destId="{3E00A155-BBBB-47E0-BD23-3F404DDED65F}" srcOrd="0" destOrd="0" parTransId="{644160D9-DE97-4D29-854D-D9E078DF0097}" sibTransId="{B4A407DA-2477-4B8F-9543-19E6EFC76D34}"/>
    <dgm:cxn modelId="{7407C5D7-56F4-449D-98DC-E8A01C018B19}" type="presOf" srcId="{C2DF0C8D-E4E5-4E69-89CB-376D49E729A0}" destId="{3DEF535F-14C5-4509-9466-7D88118C4B83}" srcOrd="0" destOrd="0" presId="urn:microsoft.com/office/officeart/2005/8/layout/vList2"/>
    <dgm:cxn modelId="{5D89354B-6ACE-4361-8B97-A08B392E3A00}" type="presParOf" srcId="{3DEF535F-14C5-4509-9466-7D88118C4B83}" destId="{94D4EEB8-FD68-42A3-B80C-AC57DE57366B}" srcOrd="0" destOrd="0" presId="urn:microsoft.com/office/officeart/2005/8/layout/vList2"/>
    <dgm:cxn modelId="{4A8084FE-2BDF-4D6D-9B91-2649278BDBB1}" type="presParOf" srcId="{3DEF535F-14C5-4509-9466-7D88118C4B83}" destId="{8CE51B67-BA96-4316-9A17-3915E5FD3ADE}" srcOrd="1" destOrd="0" presId="urn:microsoft.com/office/officeart/2005/8/layout/vList2"/>
    <dgm:cxn modelId="{E2EDE4F3-08DF-4E5A-B957-36BA3239C853}" type="presParOf" srcId="{3DEF535F-14C5-4509-9466-7D88118C4B83}" destId="{069E2121-F269-4188-80E1-2024CAA6DF7A}"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E05DA31-0E84-4006-AD8D-B2DF1CB436D6}">
      <dgm:prSet phldrT="[Metin]" custT="1"/>
      <dgm:spPr/>
      <dgm:t>
        <a:bodyPr/>
        <a:lstStyle/>
        <a:p>
          <a:pPr algn="just"/>
          <a:r>
            <a:rPr lang="tr-TR" sz="2000" b="1" kern="1200" dirty="0" smtClean="0">
              <a:solidFill>
                <a:schemeClr val="lt1"/>
              </a:solidFill>
              <a:latin typeface="+mn-lt"/>
              <a:ea typeface="+mn-ea"/>
              <a:cs typeface="+mn-cs"/>
            </a:rPr>
            <a:t>YAPI RUHSATI VEYA YAPI KULLANMA İZNİ BULUNMAYAN YAPILARDA</a:t>
          </a:r>
        </a:p>
        <a:p>
          <a:pPr algn="just"/>
          <a:r>
            <a:rPr lang="tr-TR" sz="2000" b="1" kern="1200" dirty="0" smtClean="0">
              <a:solidFill>
                <a:schemeClr val="lt1"/>
              </a:solidFill>
              <a:latin typeface="+mn-lt"/>
              <a:ea typeface="+mn-ea"/>
              <a:cs typeface="+mn-cs"/>
            </a:rPr>
            <a:t> </a:t>
          </a:r>
          <a:r>
            <a:rPr lang="tr-TR" sz="2000" b="1" kern="1200" dirty="0" smtClean="0">
              <a:solidFill>
                <a:srgbClr val="FFC000"/>
              </a:solidFill>
              <a:latin typeface="+mn-lt"/>
              <a:ea typeface="+mn-ea"/>
              <a:cs typeface="+mn-cs"/>
            </a:rPr>
            <a:t>A</a:t>
          </a:r>
          <a:r>
            <a:rPr lang="tr-TR" sz="2000" b="1" u="sng" kern="1200" dirty="0" smtClean="0">
              <a:solidFill>
                <a:srgbClr val="FFC000"/>
              </a:solidFill>
              <a:latin typeface="+mn-lt"/>
              <a:ea typeface="+mn-ea"/>
              <a:cs typeface="+mn-cs"/>
            </a:rPr>
            <a:t>ykırılıklarda, birinci fıkranın (c) bendi uyarınca yapının tamamı için hesaplanan Yapı Kayıt Belgesi bedeline, kendi bağımsız bölümünün kullanım durumuna göre eşit olarak katılmak zorundadır. </a:t>
          </a:r>
          <a:r>
            <a:rPr lang="tr-TR" sz="2000" b="1" u="none" kern="1200" dirty="0" smtClean="0">
              <a:solidFill>
                <a:schemeClr val="bg1"/>
              </a:solidFill>
              <a:latin typeface="+mn-lt"/>
              <a:ea typeface="+mn-ea"/>
              <a:cs typeface="+mn-cs"/>
            </a:rPr>
            <a:t>Yapı ruhsatı veya yapı kullanma izni bulunmayan yapılardaki aykırılıklarda, </a:t>
          </a:r>
          <a:r>
            <a:rPr lang="tr-TR" sz="2000" b="1" u="sng" kern="1200" dirty="0" smtClean="0">
              <a:solidFill>
                <a:srgbClr val="FFC000"/>
              </a:solidFill>
              <a:latin typeface="+mn-lt"/>
              <a:ea typeface="+mn-ea"/>
              <a:cs typeface="+mn-cs"/>
            </a:rPr>
            <a:t>Yapı Kayıt Belgesi bedelinin tamamı ödenmeden Yapı Kayıt Belgesi düzenlenmez. </a:t>
          </a:r>
          <a:r>
            <a:rPr lang="tr-TR" sz="2000" b="1" kern="1200" dirty="0" smtClean="0">
              <a:solidFill>
                <a:schemeClr val="lt1"/>
              </a:solidFill>
              <a:latin typeface="+mn-lt"/>
              <a:ea typeface="+mn-ea"/>
              <a:cs typeface="+mn-cs"/>
            </a:rPr>
            <a:t>Yapı Kayıt Belgesi bedelinin tamamını ödeyen yapı maliki genel hükümler çerçevesinde diğer yapı maliklerinden kendi paylarına düşen miktarı talep etme hakkına sahiptir.</a:t>
          </a:r>
        </a:p>
      </dgm:t>
    </dgm:pt>
    <dgm:pt modelId="{E0D75B3C-21E3-44D3-8623-EC7298B914C7}" type="sibTrans" cxnId="{C37308C3-C4EF-4F95-A5F0-E9F7F3CFC7EF}">
      <dgm:prSet/>
      <dgm:spPr/>
      <dgm:t>
        <a:bodyPr/>
        <a:lstStyle/>
        <a:p>
          <a:endParaRPr lang="tr-TR"/>
        </a:p>
      </dgm:t>
    </dgm:pt>
    <dgm:pt modelId="{7F61638F-561A-42AB-823F-A30F4F60C03D}" type="par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147734" custLinFactY="-100000" custLinFactNeighborX="820" custLinFactNeighborY="-175807">
        <dgm:presLayoutVars>
          <dgm:chMax val="0"/>
          <dgm:bulletEnabled val="1"/>
        </dgm:presLayoutVars>
      </dgm:prSet>
      <dgm:spPr/>
      <dgm:t>
        <a:bodyPr/>
        <a:lstStyle/>
        <a:p>
          <a:endParaRPr lang="tr-TR"/>
        </a:p>
      </dgm:t>
    </dgm:pt>
  </dgm:ptLst>
  <dgm:cxnLst>
    <dgm:cxn modelId="{64FCC8B9-7A60-400D-BC36-4F5E508E785B}" type="presOf" srcId="{C2DF0C8D-E4E5-4E69-89CB-376D49E729A0}" destId="{3DEF535F-14C5-4509-9466-7D88118C4B83}" srcOrd="0" destOrd="0" presId="urn:microsoft.com/office/officeart/2005/8/layout/vList2"/>
    <dgm:cxn modelId="{66DB8A15-B4E4-42F6-93D6-6A80CF011E82}" type="presOf" srcId="{AE05DA31-0E84-4006-AD8D-B2DF1CB436D6}" destId="{7AFD7498-6C8F-4B02-B5E8-CDCDFAD29709}" srcOrd="0" destOrd="0" presId="urn:microsoft.com/office/officeart/2005/8/layout/vList2"/>
    <dgm:cxn modelId="{C37308C3-C4EF-4F95-A5F0-E9F7F3CFC7EF}" srcId="{C2DF0C8D-E4E5-4E69-89CB-376D49E729A0}" destId="{AE05DA31-0E84-4006-AD8D-B2DF1CB436D6}" srcOrd="0" destOrd="0" parTransId="{7F61638F-561A-42AB-823F-A30F4F60C03D}" sibTransId="{E0D75B3C-21E3-44D3-8623-EC7298B914C7}"/>
    <dgm:cxn modelId="{4440B7C7-9BF5-49FC-B57A-BB71C03C6BA8}"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3_4" csCatId="accent3" phldr="1"/>
      <dgm:spPr/>
      <dgm:t>
        <a:bodyPr/>
        <a:lstStyle/>
        <a:p>
          <a:endParaRPr lang="tr-TR"/>
        </a:p>
      </dgm:t>
    </dgm:pt>
    <dgm:pt modelId="{AE05DA31-0E84-4006-AD8D-B2DF1CB436D6}">
      <dgm:prSet phldrT="[Metin]" custT="1"/>
      <dgm:spPr/>
      <dgm:t>
        <a:bodyPr/>
        <a:lstStyle/>
        <a:p>
          <a:pPr algn="just"/>
          <a:r>
            <a:rPr lang="tr-TR" sz="2000" b="1" kern="1200" dirty="0" smtClean="0">
              <a:latin typeface="+mn-lt"/>
              <a:ea typeface="+mn-ea"/>
              <a:cs typeface="+mn-cs"/>
            </a:rPr>
            <a:t>20.09.2018 TARİH VE 30541 SAYILI TEBLİĞ</a:t>
          </a:r>
        </a:p>
        <a:p>
          <a:pPr algn="just"/>
          <a:r>
            <a:rPr lang="tr-TR" sz="2000" b="1" kern="1200" dirty="0" smtClean="0">
              <a:latin typeface="+mn-lt"/>
              <a:ea typeface="+mn-ea"/>
              <a:cs typeface="+mn-cs"/>
            </a:rPr>
            <a:t>YAPI RUHSATI VEYA YAPI KULLANMA İZNİ BULUNMAYAN YAPILARDA</a:t>
          </a:r>
        </a:p>
        <a:p>
          <a:pPr algn="just"/>
          <a:r>
            <a:rPr lang="tr-TR" sz="2000" kern="1200" dirty="0" smtClean="0"/>
            <a:t>	Yapının tamamı için yapı kullanma izni bulunan yapılarda ise ruhsat ve eklerine aykırılık hangi bağımsız bölümde/bölümlerde yapılmış ise o bağımsız bölümler için ayrı ayrı veya yapının tamamı tek bir malike ait ise ve aykırılık bütün bağımsız bölümlerde yapılmış ise yapının tamamı için düzenlenir.</a:t>
          </a:r>
        </a:p>
      </dgm:t>
    </dgm:pt>
    <dgm:pt modelId="{E0D75B3C-21E3-44D3-8623-EC7298B914C7}" type="sibTrans" cxnId="{C37308C3-C4EF-4F95-A5F0-E9F7F3CFC7EF}">
      <dgm:prSet/>
      <dgm:spPr/>
      <dgm:t>
        <a:bodyPr/>
        <a:lstStyle/>
        <a:p>
          <a:endParaRPr lang="tr-TR"/>
        </a:p>
      </dgm:t>
    </dgm:pt>
    <dgm:pt modelId="{7F61638F-561A-42AB-823F-A30F4F60C03D}" type="par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147734" custLinFactY="-167495" custLinFactNeighborX="1283" custLinFactNeighborY="-200000">
        <dgm:presLayoutVars>
          <dgm:chMax val="0"/>
          <dgm:bulletEnabled val="1"/>
        </dgm:presLayoutVars>
      </dgm:prSet>
      <dgm:spPr/>
      <dgm:t>
        <a:bodyPr/>
        <a:lstStyle/>
        <a:p>
          <a:endParaRPr lang="tr-TR"/>
        </a:p>
      </dgm:t>
    </dgm:pt>
  </dgm:ptLst>
  <dgm:cxnLst>
    <dgm:cxn modelId="{2A10556F-7025-45FB-9B7A-9D0764503119}" type="presOf" srcId="{C2DF0C8D-E4E5-4E69-89CB-376D49E729A0}" destId="{3DEF535F-14C5-4509-9466-7D88118C4B83}" srcOrd="0" destOrd="0" presId="urn:microsoft.com/office/officeart/2005/8/layout/vList2"/>
    <dgm:cxn modelId="{C37308C3-C4EF-4F95-A5F0-E9F7F3CFC7EF}" srcId="{C2DF0C8D-E4E5-4E69-89CB-376D49E729A0}" destId="{AE05DA31-0E84-4006-AD8D-B2DF1CB436D6}" srcOrd="0" destOrd="0" parTransId="{7F61638F-561A-42AB-823F-A30F4F60C03D}" sibTransId="{E0D75B3C-21E3-44D3-8623-EC7298B914C7}"/>
    <dgm:cxn modelId="{17EB25D3-8C84-466A-8FF3-B299D6D35128}" type="presOf" srcId="{AE05DA31-0E84-4006-AD8D-B2DF1CB436D6}" destId="{7AFD7498-6C8F-4B02-B5E8-CDCDFAD29709}" srcOrd="0" destOrd="0" presId="urn:microsoft.com/office/officeart/2005/8/layout/vList2"/>
    <dgm:cxn modelId="{951830A6-9792-4075-9AAF-8776D74BF48D}"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3_4" csCatId="accent3" phldr="1"/>
      <dgm:spPr/>
      <dgm:t>
        <a:bodyPr/>
        <a:lstStyle/>
        <a:p>
          <a:endParaRPr lang="tr-TR"/>
        </a:p>
      </dgm:t>
    </dgm:pt>
    <dgm:pt modelId="{BE00F642-0187-47F2-8596-BEEA89AC4401}">
      <dgm:prSet/>
      <dgm:spPr/>
      <dgm:t>
        <a:bodyPr/>
        <a:lstStyle/>
        <a:p>
          <a:pPr algn="l"/>
          <a:r>
            <a:rPr lang="tr-TR" dirty="0" smtClean="0">
              <a:latin typeface="+mj-lt"/>
              <a:cs typeface="+mn-cs"/>
            </a:rPr>
            <a:t> </a:t>
          </a:r>
          <a:r>
            <a:rPr lang="tr-TR" b="1" dirty="0" smtClean="0">
              <a:latin typeface="+mj-lt"/>
              <a:cs typeface="+mn-cs"/>
            </a:rPr>
            <a:t>YAPI KULLANMA İZNİ BULUNAN YAPILARDAKİ AYKIRILIKLARDA, 	</a:t>
          </a:r>
        </a:p>
        <a:p>
          <a:pPr algn="just"/>
          <a:r>
            <a:rPr lang="tr-TR" b="1" dirty="0" smtClean="0">
              <a:latin typeface="+mj-lt"/>
              <a:cs typeface="+mn-cs"/>
            </a:rPr>
            <a:t>	</a:t>
          </a:r>
          <a:r>
            <a:rPr lang="tr-TR" dirty="0" smtClean="0">
              <a:latin typeface="+mj-lt"/>
              <a:cs typeface="+mn-cs"/>
            </a:rPr>
            <a:t>Yapı kullanma izni bulunan yapılardaki aykırılıklarda, aykırılık hangi bağımsız bölüm/bölümler ile ilgili ise o bölüm/bağımsız bölümlerin yapı maliklerinin, kendi bağımsız bölümleri için ödenmesi gereken bedeli ödemeleri durumunda aykırılığı olan bağımsız bölüm belirtilerek Yapı Kayıt Belgesi düzenlenir. Bağımsız bölümünde aykırılık olmasına rağmen kendi bağımsız bölümüne düşen bedeli ödemeyen ve aykırılığı olan bağımsız bölümünü gösteren Yapı Kayıt Belgesi almayanlar aynı binada başka bir bağımsız bölüm için düzenlenen Yapı Kayıt Belgesinden faydalanmaz.</a:t>
          </a:r>
          <a:endParaRPr lang="tr-TR" dirty="0">
            <a:latin typeface="+mj-lt"/>
            <a:cs typeface="+mn-cs"/>
          </a:endParaRPr>
        </a:p>
      </dgm:t>
    </dgm:pt>
    <dgm:pt modelId="{CCC33966-8D75-41A0-863A-87842AD00482}" type="sibTrans" cxnId="{4E649FEC-C72E-45EE-B844-19D01744DBB5}">
      <dgm:prSet/>
      <dgm:spPr/>
      <dgm:t>
        <a:bodyPr/>
        <a:lstStyle/>
        <a:p>
          <a:endParaRPr lang="tr-TR"/>
        </a:p>
      </dgm:t>
    </dgm:pt>
    <dgm:pt modelId="{053B67C7-8681-4002-B8A8-4613CD15AD5C}" type="parTrans" cxnId="{4E649FEC-C72E-45EE-B844-19D01744DBB5}">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A2BB5BEB-DD2B-418D-9CD1-838CBA9FD02B}" type="pres">
      <dgm:prSet presAssocID="{BE00F642-0187-47F2-8596-BEEA89AC4401}" presName="parentText" presStyleLbl="node1" presStyleIdx="0" presStyleCnt="1" custLinFactNeighborX="2391" custLinFactNeighborY="-895">
        <dgm:presLayoutVars>
          <dgm:chMax val="0"/>
          <dgm:bulletEnabled val="1"/>
        </dgm:presLayoutVars>
      </dgm:prSet>
      <dgm:spPr/>
      <dgm:t>
        <a:bodyPr/>
        <a:lstStyle/>
        <a:p>
          <a:endParaRPr lang="tr-TR"/>
        </a:p>
      </dgm:t>
    </dgm:pt>
  </dgm:ptLst>
  <dgm:cxnLst>
    <dgm:cxn modelId="{3B01DEF1-C897-4311-AD06-EC6597921878}" type="presOf" srcId="{BE00F642-0187-47F2-8596-BEEA89AC4401}" destId="{A2BB5BEB-DD2B-418D-9CD1-838CBA9FD02B}" srcOrd="0" destOrd="0" presId="urn:microsoft.com/office/officeart/2005/8/layout/vList2"/>
    <dgm:cxn modelId="{2D1BA902-743C-4982-9019-B83875C06118}" type="presOf" srcId="{C2DF0C8D-E4E5-4E69-89CB-376D49E729A0}" destId="{3DEF535F-14C5-4509-9466-7D88118C4B83}" srcOrd="0" destOrd="0" presId="urn:microsoft.com/office/officeart/2005/8/layout/vList2"/>
    <dgm:cxn modelId="{4E649FEC-C72E-45EE-B844-19D01744DBB5}" srcId="{C2DF0C8D-E4E5-4E69-89CB-376D49E729A0}" destId="{BE00F642-0187-47F2-8596-BEEA89AC4401}" srcOrd="0" destOrd="0" parTransId="{053B67C7-8681-4002-B8A8-4613CD15AD5C}" sibTransId="{CCC33966-8D75-41A0-863A-87842AD00482}"/>
    <dgm:cxn modelId="{A887AD60-218D-4218-A123-B802A5ACDDC8}" type="presParOf" srcId="{3DEF535F-14C5-4509-9466-7D88118C4B83}" destId="{A2BB5BEB-DD2B-418D-9CD1-838CBA9FD02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E8506-90B1-411D-81BF-1587B4FC6194}" type="doc">
      <dgm:prSet loTypeId="urn:microsoft.com/office/officeart/2005/8/layout/equation2" loCatId="process" qsTypeId="urn:microsoft.com/office/officeart/2005/8/quickstyle/3d2#1" qsCatId="3D" csTypeId="urn:microsoft.com/office/officeart/2005/8/colors/accent1_2" csCatId="accent1" phldr="1"/>
      <dgm:spPr/>
      <dgm:t>
        <a:bodyPr/>
        <a:lstStyle/>
        <a:p>
          <a:endParaRPr lang="tr-TR"/>
        </a:p>
      </dgm:t>
    </dgm:pt>
    <dgm:pt modelId="{02CE103C-83BB-47E6-A4C0-90A008EE9DB0}">
      <dgm:prSet phldrT="[Metin]" custT="1"/>
      <dgm:spPr/>
      <dgm:t>
        <a:bodyPr/>
        <a:lstStyle/>
        <a:p>
          <a:r>
            <a:rPr lang="tr-TR" sz="2800" b="1" dirty="0" smtClean="0"/>
            <a:t>KIRSAL</a:t>
          </a:r>
        </a:p>
        <a:p>
          <a:r>
            <a:rPr lang="tr-TR" sz="2800" b="1" dirty="0" smtClean="0"/>
            <a:t>YAPILAR</a:t>
          </a:r>
          <a:endParaRPr lang="tr-TR" sz="2800" b="1" dirty="0"/>
        </a:p>
      </dgm:t>
    </dgm:pt>
    <dgm:pt modelId="{A0A549CB-4AA3-4A5F-9A12-211DD8959912}" type="parTrans" cxnId="{936A55E7-9C4B-4530-B5CA-96A98F999B8A}">
      <dgm:prSet/>
      <dgm:spPr/>
      <dgm:t>
        <a:bodyPr/>
        <a:lstStyle/>
        <a:p>
          <a:endParaRPr lang="tr-TR" sz="2800"/>
        </a:p>
      </dgm:t>
    </dgm:pt>
    <dgm:pt modelId="{6C0781F4-6136-4394-B6E1-4AFDC1B7735E}" type="sibTrans" cxnId="{936A55E7-9C4B-4530-B5CA-96A98F999B8A}">
      <dgm:prSet custT="1"/>
      <dgm:spPr/>
      <dgm:t>
        <a:bodyPr/>
        <a:lstStyle/>
        <a:p>
          <a:endParaRPr lang="tr-TR" sz="2800"/>
        </a:p>
      </dgm:t>
    </dgm:pt>
    <dgm:pt modelId="{68DF56DE-B94C-48CF-915C-7250D0A1B49D}">
      <dgm:prSet custT="1"/>
      <dgm:spPr/>
      <dgm:t>
        <a:bodyPr/>
        <a:lstStyle/>
        <a:p>
          <a:endParaRPr lang="tr-TR" sz="2800" b="1" dirty="0" smtClean="0"/>
        </a:p>
        <a:p>
          <a:r>
            <a:rPr lang="tr-TR" sz="2800" b="1" dirty="0" smtClean="0"/>
            <a:t>KENTSEL</a:t>
          </a:r>
        </a:p>
        <a:p>
          <a:r>
            <a:rPr lang="tr-TR" sz="2800" b="1" dirty="0" smtClean="0"/>
            <a:t>YAPILAR</a:t>
          </a:r>
        </a:p>
        <a:p>
          <a:endParaRPr lang="tr-TR" sz="2800" b="0" dirty="0">
            <a:latin typeface="+mn-lt"/>
          </a:endParaRPr>
        </a:p>
      </dgm:t>
    </dgm:pt>
    <dgm:pt modelId="{E084CF55-43C5-422A-A797-533DBD15A494}" type="parTrans" cxnId="{71AD3BF4-10E3-4284-B9D5-829699A12F68}">
      <dgm:prSet/>
      <dgm:spPr/>
      <dgm:t>
        <a:bodyPr/>
        <a:lstStyle/>
        <a:p>
          <a:endParaRPr lang="tr-TR" sz="2800"/>
        </a:p>
      </dgm:t>
    </dgm:pt>
    <dgm:pt modelId="{0D5928A6-AE1B-4601-91A6-7406A2F2F1A7}" type="sibTrans" cxnId="{71AD3BF4-10E3-4284-B9D5-829699A12F68}">
      <dgm:prSet/>
      <dgm:spPr/>
      <dgm:t>
        <a:bodyPr/>
        <a:lstStyle/>
        <a:p>
          <a:endParaRPr lang="tr-TR" sz="2800"/>
        </a:p>
      </dgm:t>
    </dgm:pt>
    <dgm:pt modelId="{B8313FB0-460F-494F-A721-DC5538C852B7}" type="pres">
      <dgm:prSet presAssocID="{903E8506-90B1-411D-81BF-1587B4FC6194}" presName="Name0" presStyleCnt="0">
        <dgm:presLayoutVars>
          <dgm:dir/>
          <dgm:resizeHandles val="exact"/>
        </dgm:presLayoutVars>
      </dgm:prSet>
      <dgm:spPr/>
      <dgm:t>
        <a:bodyPr/>
        <a:lstStyle/>
        <a:p>
          <a:endParaRPr lang="tr-TR"/>
        </a:p>
      </dgm:t>
    </dgm:pt>
    <dgm:pt modelId="{3A6BD4DD-FFCA-4194-8721-2F16A9AE7EF6}" type="pres">
      <dgm:prSet presAssocID="{903E8506-90B1-411D-81BF-1587B4FC6194}" presName="vNodes" presStyleCnt="0"/>
      <dgm:spPr/>
      <dgm:t>
        <a:bodyPr/>
        <a:lstStyle/>
        <a:p>
          <a:endParaRPr lang="tr-TR"/>
        </a:p>
      </dgm:t>
    </dgm:pt>
    <dgm:pt modelId="{3896F7C7-D663-4B22-858A-3B165488F3C0}" type="pres">
      <dgm:prSet presAssocID="{02CE103C-83BB-47E6-A4C0-90A008EE9DB0}" presName="node" presStyleLbl="node1" presStyleIdx="0" presStyleCnt="2" custLinFactNeighborX="-10940" custLinFactNeighborY="-18547">
        <dgm:presLayoutVars>
          <dgm:bulletEnabled val="1"/>
        </dgm:presLayoutVars>
      </dgm:prSet>
      <dgm:spPr/>
      <dgm:t>
        <a:bodyPr/>
        <a:lstStyle/>
        <a:p>
          <a:endParaRPr lang="tr-TR"/>
        </a:p>
      </dgm:t>
    </dgm:pt>
    <dgm:pt modelId="{73030944-47B7-4C61-99C8-A0EF22895D0C}" type="pres">
      <dgm:prSet presAssocID="{903E8506-90B1-411D-81BF-1587B4FC6194}" presName="sibTransLast" presStyleLbl="sibTrans2D1" presStyleIdx="0" presStyleCnt="1"/>
      <dgm:spPr>
        <a:prstGeom prst="leftRightArrow">
          <a:avLst/>
        </a:prstGeom>
      </dgm:spPr>
      <dgm:t>
        <a:bodyPr/>
        <a:lstStyle/>
        <a:p>
          <a:endParaRPr lang="tr-TR"/>
        </a:p>
      </dgm:t>
    </dgm:pt>
    <dgm:pt modelId="{36419A95-44FD-4106-A3DE-1D11CC831962}" type="pres">
      <dgm:prSet presAssocID="{903E8506-90B1-411D-81BF-1587B4FC6194}" presName="connectorText" presStyleLbl="sibTrans2D1" presStyleIdx="0" presStyleCnt="1"/>
      <dgm:spPr/>
      <dgm:t>
        <a:bodyPr/>
        <a:lstStyle/>
        <a:p>
          <a:endParaRPr lang="tr-TR"/>
        </a:p>
      </dgm:t>
    </dgm:pt>
    <dgm:pt modelId="{182EC078-C0F1-4FF1-AFDE-81041C080146}" type="pres">
      <dgm:prSet presAssocID="{903E8506-90B1-411D-81BF-1587B4FC6194}" presName="lastNode" presStyleLbl="node1" presStyleIdx="1" presStyleCnt="2" custLinFactNeighborX="5030" custLinFactNeighborY="-8767">
        <dgm:presLayoutVars>
          <dgm:bulletEnabled val="1"/>
        </dgm:presLayoutVars>
      </dgm:prSet>
      <dgm:spPr/>
      <dgm:t>
        <a:bodyPr/>
        <a:lstStyle/>
        <a:p>
          <a:endParaRPr lang="tr-TR"/>
        </a:p>
      </dgm:t>
    </dgm:pt>
  </dgm:ptLst>
  <dgm:cxnLst>
    <dgm:cxn modelId="{4B935240-6E92-443C-B946-56041DD32364}" type="presOf" srcId="{68DF56DE-B94C-48CF-915C-7250D0A1B49D}" destId="{182EC078-C0F1-4FF1-AFDE-81041C080146}" srcOrd="0" destOrd="0" presId="urn:microsoft.com/office/officeart/2005/8/layout/equation2"/>
    <dgm:cxn modelId="{936A55E7-9C4B-4530-B5CA-96A98F999B8A}" srcId="{903E8506-90B1-411D-81BF-1587B4FC6194}" destId="{02CE103C-83BB-47E6-A4C0-90A008EE9DB0}" srcOrd="0" destOrd="0" parTransId="{A0A549CB-4AA3-4A5F-9A12-211DD8959912}" sibTransId="{6C0781F4-6136-4394-B6E1-4AFDC1B7735E}"/>
    <dgm:cxn modelId="{71AD3BF4-10E3-4284-B9D5-829699A12F68}" srcId="{903E8506-90B1-411D-81BF-1587B4FC6194}" destId="{68DF56DE-B94C-48CF-915C-7250D0A1B49D}" srcOrd="1" destOrd="0" parTransId="{E084CF55-43C5-422A-A797-533DBD15A494}" sibTransId="{0D5928A6-AE1B-4601-91A6-7406A2F2F1A7}"/>
    <dgm:cxn modelId="{0AC337AE-A7A3-4543-B29D-1FFA445E808B}" type="presOf" srcId="{6C0781F4-6136-4394-B6E1-4AFDC1B7735E}" destId="{36419A95-44FD-4106-A3DE-1D11CC831962}" srcOrd="1" destOrd="0" presId="urn:microsoft.com/office/officeart/2005/8/layout/equation2"/>
    <dgm:cxn modelId="{12A0AD67-D51F-4EC5-AA52-2DB488DC50A2}" type="presOf" srcId="{02CE103C-83BB-47E6-A4C0-90A008EE9DB0}" destId="{3896F7C7-D663-4B22-858A-3B165488F3C0}" srcOrd="0" destOrd="0" presId="urn:microsoft.com/office/officeart/2005/8/layout/equation2"/>
    <dgm:cxn modelId="{204782AE-4F3B-4B27-BFA7-04E8653CFAEE}" type="presOf" srcId="{903E8506-90B1-411D-81BF-1587B4FC6194}" destId="{B8313FB0-460F-494F-A721-DC5538C852B7}" srcOrd="0" destOrd="0" presId="urn:microsoft.com/office/officeart/2005/8/layout/equation2"/>
    <dgm:cxn modelId="{9D16AACC-BB96-46BA-B0C5-389BFFA8149E}" type="presOf" srcId="{6C0781F4-6136-4394-B6E1-4AFDC1B7735E}" destId="{73030944-47B7-4C61-99C8-A0EF22895D0C}" srcOrd="0" destOrd="0" presId="urn:microsoft.com/office/officeart/2005/8/layout/equation2"/>
    <dgm:cxn modelId="{D8D75B37-C325-45C2-B25F-5DC23DF9D024}" type="presParOf" srcId="{B8313FB0-460F-494F-A721-DC5538C852B7}" destId="{3A6BD4DD-FFCA-4194-8721-2F16A9AE7EF6}" srcOrd="0" destOrd="0" presId="urn:microsoft.com/office/officeart/2005/8/layout/equation2"/>
    <dgm:cxn modelId="{896A8307-0EA9-4A48-8393-DC152C8B9512}" type="presParOf" srcId="{3A6BD4DD-FFCA-4194-8721-2F16A9AE7EF6}" destId="{3896F7C7-D663-4B22-858A-3B165488F3C0}" srcOrd="0" destOrd="0" presId="urn:microsoft.com/office/officeart/2005/8/layout/equation2"/>
    <dgm:cxn modelId="{3612B642-2B97-45CC-82C6-E8DE1E4EE485}" type="presParOf" srcId="{B8313FB0-460F-494F-A721-DC5538C852B7}" destId="{73030944-47B7-4C61-99C8-A0EF22895D0C}" srcOrd="1" destOrd="0" presId="urn:microsoft.com/office/officeart/2005/8/layout/equation2"/>
    <dgm:cxn modelId="{F48BE9B6-B06C-4C49-90E7-83EAF2B1CFDC}" type="presParOf" srcId="{73030944-47B7-4C61-99C8-A0EF22895D0C}" destId="{36419A95-44FD-4106-A3DE-1D11CC831962}" srcOrd="0" destOrd="0" presId="urn:microsoft.com/office/officeart/2005/8/layout/equation2"/>
    <dgm:cxn modelId="{FEEFBF21-476A-4D97-8B60-9FD26A5AFDE8}" type="presParOf" srcId="{B8313FB0-460F-494F-A721-DC5538C852B7}" destId="{182EC078-C0F1-4FF1-AFDE-81041C080146}"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BE00F642-0187-47F2-8596-BEEA89AC4401}">
      <dgm:prSet/>
      <dgm:spPr/>
      <dgm:t>
        <a:bodyPr/>
        <a:lstStyle/>
        <a:p>
          <a:pPr algn="l"/>
          <a:r>
            <a:rPr lang="tr-TR" dirty="0" smtClean="0">
              <a:latin typeface="+mj-lt"/>
              <a:cs typeface="+mn-cs"/>
            </a:rPr>
            <a:t> 20.09.2018 TARİH VE 30541 SAYILI TEBLİĞ </a:t>
          </a:r>
        </a:p>
        <a:p>
          <a:pPr algn="l"/>
          <a:r>
            <a:rPr lang="tr-TR" b="1" dirty="0" smtClean="0">
              <a:latin typeface="+mj-lt"/>
              <a:cs typeface="+mn-cs"/>
            </a:rPr>
            <a:t>YAPI KULLANMA İZNİ BULUNAN YAPILARDAKİ AYKIRILIKLARDA, 	</a:t>
          </a:r>
        </a:p>
        <a:p>
          <a:pPr algn="just"/>
          <a:r>
            <a:rPr lang="tr-TR" dirty="0" smtClean="0"/>
            <a:t> Yapı kullanma iznine göre tek bağımsız bölüm olarak kullanılan; alışveriş kompleksi, hastane, otel, fabrika, imalathane ve benzeri yapılardaki aykırılıklarda, yapı yaklaşık maliyet bedeli aykırılıktan dolayı meydana gelen alan üzerinden hesap edilir. Yapılan aykırılık neticesinde herhangi bir alan kazanılmamış ise veya kazanılan alan 1000 m</a:t>
          </a:r>
          <a:r>
            <a:rPr lang="tr-TR" baseline="30000" dirty="0" smtClean="0"/>
            <a:t>2</a:t>
          </a:r>
          <a:r>
            <a:rPr lang="tr-TR" dirty="0" smtClean="0"/>
            <a:t> ve/veya bu miktarın altında ise yapı yaklaşık maliyet bedeli 1000 m</a:t>
          </a:r>
          <a:r>
            <a:rPr lang="tr-TR" baseline="30000" dirty="0" smtClean="0"/>
            <a:t>2</a:t>
          </a:r>
          <a:r>
            <a:rPr lang="tr-TR" dirty="0" smtClean="0"/>
            <a:t>’den hesap edilir. </a:t>
          </a:r>
          <a:endParaRPr lang="tr-TR" dirty="0">
            <a:latin typeface="+mj-lt"/>
            <a:cs typeface="+mn-cs"/>
          </a:endParaRPr>
        </a:p>
      </dgm:t>
    </dgm:pt>
    <dgm:pt modelId="{053B67C7-8681-4002-B8A8-4613CD15AD5C}" type="parTrans" cxnId="{4E649FEC-C72E-45EE-B844-19D01744DBB5}">
      <dgm:prSet/>
      <dgm:spPr/>
      <dgm:t>
        <a:bodyPr/>
        <a:lstStyle/>
        <a:p>
          <a:endParaRPr lang="tr-TR"/>
        </a:p>
      </dgm:t>
    </dgm:pt>
    <dgm:pt modelId="{CCC33966-8D75-41A0-863A-87842AD00482}" type="sibTrans" cxnId="{4E649FEC-C72E-45EE-B844-19D01744DBB5}">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A2BB5BEB-DD2B-418D-9CD1-838CBA9FD02B}" type="pres">
      <dgm:prSet presAssocID="{BE00F642-0187-47F2-8596-BEEA89AC4401}" presName="parentText" presStyleLbl="node1" presStyleIdx="0" presStyleCnt="1" custLinFactNeighborX="356" custLinFactNeighborY="-2300">
        <dgm:presLayoutVars>
          <dgm:chMax val="0"/>
          <dgm:bulletEnabled val="1"/>
        </dgm:presLayoutVars>
      </dgm:prSet>
      <dgm:spPr/>
      <dgm:t>
        <a:bodyPr/>
        <a:lstStyle/>
        <a:p>
          <a:endParaRPr lang="tr-TR"/>
        </a:p>
      </dgm:t>
    </dgm:pt>
  </dgm:ptLst>
  <dgm:cxnLst>
    <dgm:cxn modelId="{4E649FEC-C72E-45EE-B844-19D01744DBB5}" srcId="{C2DF0C8D-E4E5-4E69-89CB-376D49E729A0}" destId="{BE00F642-0187-47F2-8596-BEEA89AC4401}" srcOrd="0" destOrd="0" parTransId="{053B67C7-8681-4002-B8A8-4613CD15AD5C}" sibTransId="{CCC33966-8D75-41A0-863A-87842AD00482}"/>
    <dgm:cxn modelId="{A17A0766-0577-4922-8A43-CED953F6ADED}" type="presOf" srcId="{BE00F642-0187-47F2-8596-BEEA89AC4401}" destId="{A2BB5BEB-DD2B-418D-9CD1-838CBA9FD02B}" srcOrd="0" destOrd="0" presId="urn:microsoft.com/office/officeart/2005/8/layout/vList2"/>
    <dgm:cxn modelId="{9E340FE5-BE82-4FE5-B031-695293016FA2}" type="presOf" srcId="{C2DF0C8D-E4E5-4E69-89CB-376D49E729A0}" destId="{3DEF535F-14C5-4509-9466-7D88118C4B83}" srcOrd="0" destOrd="0" presId="urn:microsoft.com/office/officeart/2005/8/layout/vList2"/>
    <dgm:cxn modelId="{27B872D8-EB55-49EA-8505-940E09058B02}" type="presParOf" srcId="{3DEF535F-14C5-4509-9466-7D88118C4B83}" destId="{A2BB5BEB-DD2B-418D-9CD1-838CBA9FD02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tr-TR"/>
        </a:p>
      </dgm:t>
    </dgm:pt>
    <dgm:pt modelId="{BE00F642-0187-47F2-8596-BEEA89AC4401}">
      <dgm:prSet/>
      <dgm:spPr/>
      <dgm:t>
        <a:bodyPr/>
        <a:lstStyle/>
        <a:p>
          <a:pPr algn="l"/>
          <a:r>
            <a:rPr lang="tr-TR" dirty="0" smtClean="0"/>
            <a:t>20.09.2018 TARİH VE 30541 SAYILI TEBLİĞ</a:t>
          </a:r>
        </a:p>
        <a:p>
          <a:pPr algn="l"/>
          <a:r>
            <a:rPr lang="tr-TR" dirty="0" smtClean="0"/>
            <a:t>1)Hazineye ve belediyelere ait taşınmazlar üzerinde inşa edilmiş yapılar için yapının oturum alanına karşılık gelen arsa payı üzerinden,</a:t>
          </a:r>
        </a:p>
        <a:p>
          <a:pPr algn="l"/>
          <a:r>
            <a:rPr lang="tr-TR" dirty="0" smtClean="0"/>
            <a:t>2) Parsel üzerinde birden fazla yapı bulunması durumunda, sadece Yapı Kayıt Belgesi müracaatında bulunulan yapıya isabet eden arsa payı üzerinden,</a:t>
          </a:r>
        </a:p>
        <a:p>
          <a:pPr algn="l"/>
          <a:r>
            <a:rPr lang="tr-TR" dirty="0" smtClean="0"/>
            <a:t>3) Hisseli taşınmazlarda, yapı malikine ait hisse oranı üzerinden, hesaplama yapılır.</a:t>
          </a:r>
          <a:endParaRPr lang="tr-TR" b="1" dirty="0" smtClean="0">
            <a:latin typeface="+mj-lt"/>
            <a:cs typeface="+mn-cs"/>
          </a:endParaRPr>
        </a:p>
        <a:p>
          <a:pPr algn="just"/>
          <a:r>
            <a:rPr lang="tr-TR" b="1" u="none" dirty="0" smtClean="0">
              <a:latin typeface="+mj-lt"/>
              <a:cs typeface="+mn-cs"/>
            </a:rPr>
            <a:t>	</a:t>
          </a:r>
          <a:endParaRPr lang="tr-TR" dirty="0">
            <a:latin typeface="+mj-lt"/>
            <a:cs typeface="+mn-cs"/>
          </a:endParaRPr>
        </a:p>
      </dgm:t>
    </dgm:pt>
    <dgm:pt modelId="{053B67C7-8681-4002-B8A8-4613CD15AD5C}" type="parTrans" cxnId="{4E649FEC-C72E-45EE-B844-19D01744DBB5}">
      <dgm:prSet/>
      <dgm:spPr/>
      <dgm:t>
        <a:bodyPr/>
        <a:lstStyle/>
        <a:p>
          <a:endParaRPr lang="tr-TR"/>
        </a:p>
      </dgm:t>
    </dgm:pt>
    <dgm:pt modelId="{CCC33966-8D75-41A0-863A-87842AD00482}" type="sibTrans" cxnId="{4E649FEC-C72E-45EE-B844-19D01744DBB5}">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A2BB5BEB-DD2B-418D-9CD1-838CBA9FD02B}" type="pres">
      <dgm:prSet presAssocID="{BE00F642-0187-47F2-8596-BEEA89AC4401}" presName="parentText" presStyleLbl="node1" presStyleIdx="0" presStyleCnt="1" custScaleY="103834" custLinFactNeighborX="2391" custLinFactNeighborY="-351">
        <dgm:presLayoutVars>
          <dgm:chMax val="0"/>
          <dgm:bulletEnabled val="1"/>
        </dgm:presLayoutVars>
      </dgm:prSet>
      <dgm:spPr/>
      <dgm:t>
        <a:bodyPr/>
        <a:lstStyle/>
        <a:p>
          <a:endParaRPr lang="tr-TR"/>
        </a:p>
      </dgm:t>
    </dgm:pt>
  </dgm:ptLst>
  <dgm:cxnLst>
    <dgm:cxn modelId="{4E649FEC-C72E-45EE-B844-19D01744DBB5}" srcId="{C2DF0C8D-E4E5-4E69-89CB-376D49E729A0}" destId="{BE00F642-0187-47F2-8596-BEEA89AC4401}" srcOrd="0" destOrd="0" parTransId="{053B67C7-8681-4002-B8A8-4613CD15AD5C}" sibTransId="{CCC33966-8D75-41A0-863A-87842AD00482}"/>
    <dgm:cxn modelId="{3273FD3F-D168-451A-A805-56A685582E19}" type="presOf" srcId="{C2DF0C8D-E4E5-4E69-89CB-376D49E729A0}" destId="{3DEF535F-14C5-4509-9466-7D88118C4B83}" srcOrd="0" destOrd="0" presId="urn:microsoft.com/office/officeart/2005/8/layout/vList2"/>
    <dgm:cxn modelId="{51041310-6152-43DC-9E6C-724DC145F805}" type="presOf" srcId="{BE00F642-0187-47F2-8596-BEEA89AC4401}" destId="{A2BB5BEB-DD2B-418D-9CD1-838CBA9FD02B}" srcOrd="0" destOrd="0" presId="urn:microsoft.com/office/officeart/2005/8/layout/vList2"/>
    <dgm:cxn modelId="{80FAD07C-4E87-4F1B-8EBE-462DE8C0DC10}" type="presParOf" srcId="{3DEF535F-14C5-4509-9466-7D88118C4B83}" destId="{A2BB5BEB-DD2B-418D-9CD1-838CBA9FD02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2_3" csCatId="accent2" phldr="1"/>
      <dgm:spPr/>
      <dgm:t>
        <a:bodyPr/>
        <a:lstStyle/>
        <a:p>
          <a:endParaRPr lang="tr-TR"/>
        </a:p>
      </dgm:t>
    </dgm:pt>
    <dgm:pt modelId="{BE00F642-0187-47F2-8596-BEEA89AC4401}">
      <dgm:prSet/>
      <dgm:spPr/>
      <dgm:t>
        <a:bodyPr/>
        <a:lstStyle/>
        <a:p>
          <a:pPr algn="just"/>
          <a:r>
            <a:rPr lang="tr-TR" dirty="0" smtClean="0"/>
            <a:t>1) Yapı Kayıt Belgesi Bedeli Eksik Olarak Ödenmiş İse;</a:t>
          </a:r>
        </a:p>
        <a:p>
          <a:pPr algn="just"/>
          <a:r>
            <a:rPr lang="tr-TR" dirty="0" smtClean="0"/>
            <a:t> Müracaat sahibince e-Devlet üzerinden gerekli düzeltme işlemi yapılması ve eksik olan meblağın ödenmesi sağlanarak, duruma uygun yeni Yapı Kayıt Belgesi düzenlenir. Eksik olan meblağın ilgilisince ödenmemesi halinde verilmiş olan Yapı Kayıt Belgesi iptal edilir, daha önce yatırılmış olan bedel iade edilmez ve yalan beyanda bulunan hakkında 5237 sayılı Kanunun 206 </a:t>
          </a:r>
          <a:r>
            <a:rPr lang="tr-TR" dirty="0" err="1" smtClean="0"/>
            <a:t>ncı</a:t>
          </a:r>
          <a:r>
            <a:rPr lang="tr-TR" dirty="0" smtClean="0"/>
            <a:t> maddesi uyarınca suç duyurusunda bulunulur.</a:t>
          </a:r>
          <a:r>
            <a:rPr lang="tr-TR" b="1" u="none" dirty="0" smtClean="0">
              <a:latin typeface="+mj-lt"/>
              <a:cs typeface="+mn-cs"/>
            </a:rPr>
            <a:t>	</a:t>
          </a:r>
          <a:endParaRPr lang="tr-TR" dirty="0">
            <a:latin typeface="+mj-lt"/>
            <a:cs typeface="+mn-cs"/>
          </a:endParaRPr>
        </a:p>
      </dgm:t>
    </dgm:pt>
    <dgm:pt modelId="{053B67C7-8681-4002-B8A8-4613CD15AD5C}" type="parTrans" cxnId="{4E649FEC-C72E-45EE-B844-19D01744DBB5}">
      <dgm:prSet/>
      <dgm:spPr/>
      <dgm:t>
        <a:bodyPr/>
        <a:lstStyle/>
        <a:p>
          <a:endParaRPr lang="tr-TR"/>
        </a:p>
      </dgm:t>
    </dgm:pt>
    <dgm:pt modelId="{CCC33966-8D75-41A0-863A-87842AD00482}" type="sibTrans" cxnId="{4E649FEC-C72E-45EE-B844-19D01744DBB5}">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A2BB5BEB-DD2B-418D-9CD1-838CBA9FD02B}" type="pres">
      <dgm:prSet presAssocID="{BE00F642-0187-47F2-8596-BEEA89AC4401}" presName="parentText" presStyleLbl="node1" presStyleIdx="0" presStyleCnt="1" custLinFactNeighborX="-15140" custLinFactNeighborY="-11756">
        <dgm:presLayoutVars>
          <dgm:chMax val="0"/>
          <dgm:bulletEnabled val="1"/>
        </dgm:presLayoutVars>
      </dgm:prSet>
      <dgm:spPr/>
      <dgm:t>
        <a:bodyPr/>
        <a:lstStyle/>
        <a:p>
          <a:endParaRPr lang="tr-TR"/>
        </a:p>
      </dgm:t>
    </dgm:pt>
  </dgm:ptLst>
  <dgm:cxnLst>
    <dgm:cxn modelId="{02C8B46E-518A-4E62-9495-34668209BBA4}" type="presOf" srcId="{BE00F642-0187-47F2-8596-BEEA89AC4401}" destId="{A2BB5BEB-DD2B-418D-9CD1-838CBA9FD02B}" srcOrd="0" destOrd="0" presId="urn:microsoft.com/office/officeart/2005/8/layout/vList2"/>
    <dgm:cxn modelId="{4E649FEC-C72E-45EE-B844-19D01744DBB5}" srcId="{C2DF0C8D-E4E5-4E69-89CB-376D49E729A0}" destId="{BE00F642-0187-47F2-8596-BEEA89AC4401}" srcOrd="0" destOrd="0" parTransId="{053B67C7-8681-4002-B8A8-4613CD15AD5C}" sibTransId="{CCC33966-8D75-41A0-863A-87842AD00482}"/>
    <dgm:cxn modelId="{54355452-BAD1-49AF-A80F-CB48E13B2622}" type="presOf" srcId="{C2DF0C8D-E4E5-4E69-89CB-376D49E729A0}" destId="{3DEF535F-14C5-4509-9466-7D88118C4B83}" srcOrd="0" destOrd="0" presId="urn:microsoft.com/office/officeart/2005/8/layout/vList2"/>
    <dgm:cxn modelId="{64F70321-D21C-463E-89FA-4BD833144A21}" type="presParOf" srcId="{3DEF535F-14C5-4509-9466-7D88118C4B83}" destId="{A2BB5BEB-DD2B-418D-9CD1-838CBA9FD02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3_4" csCatId="accent3" phldr="1"/>
      <dgm:spPr/>
      <dgm:t>
        <a:bodyPr/>
        <a:lstStyle/>
        <a:p>
          <a:endParaRPr lang="tr-TR"/>
        </a:p>
      </dgm:t>
    </dgm:pt>
    <dgm:pt modelId="{DE307B65-81F1-493F-A2E1-D6F8AFC63F05}">
      <dgm:prSet/>
      <dgm:spPr/>
      <dgm:t>
        <a:bodyPr/>
        <a:lstStyle/>
        <a:p>
          <a:pPr algn="just"/>
          <a:r>
            <a:rPr lang="tr-TR" dirty="0" smtClean="0"/>
            <a:t>2) </a:t>
          </a:r>
          <a:r>
            <a:rPr lang="tr-TR" b="1" dirty="0" smtClean="0"/>
            <a:t>Yapı Kayıt Belgesi Bedeli Fazla Ödenmiş İse;</a:t>
          </a:r>
        </a:p>
        <a:p>
          <a:pPr algn="just"/>
          <a:r>
            <a:rPr lang="tr-TR" dirty="0" smtClean="0"/>
            <a:t>	Fazla ödenen kısmın iadesi için Müdürlüğe başvurulur. Müdürlükçe yapı mahallinde inceleme yapılarak Bakanlık resmi internet sitesinden yayımlanan düzeltme formu iki nüsha olarak doldurulmak suretiyle müracaat sahibine iade edilecek tutar belirlenir. Düzeltme formunun bir nüshası müracaat sahibinin talep dilekçesi ile birlikte resmi yazı ekinde iade işlemi yapılmak üzere il defterdarlık muhasebe müdürlüğüne gönderilir. İade işleminden sonra yeni Yapı Kayıt Belgesi düzenlenmez. Düzeltme formunun onaylı ikinci nüshası, fazla ödenen bedele göre verilen Yapı Kayıt Belgesinin ayrılmaz parçası kabul edilir ve Yapı Kayıt Belgesi bu form ile birlikte hüküm ifade eder.</a:t>
          </a:r>
          <a:endParaRPr lang="tr-TR" dirty="0"/>
        </a:p>
      </dgm:t>
    </dgm:pt>
    <dgm:pt modelId="{D3FEAA53-6EBC-4087-B0AB-0AE1F9DE7DD2}" type="sibTrans" cxnId="{C25E8D2E-A271-441E-AE2D-85BEFB1913F3}">
      <dgm:prSet/>
      <dgm:spPr/>
      <dgm:t>
        <a:bodyPr/>
        <a:lstStyle/>
        <a:p>
          <a:endParaRPr lang="tr-TR"/>
        </a:p>
      </dgm:t>
    </dgm:pt>
    <dgm:pt modelId="{4A99F8C3-A247-4482-A04C-486B03C04E30}" type="parTrans" cxnId="{C25E8D2E-A271-441E-AE2D-85BEFB1913F3}">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932FC8B4-27FC-479E-A931-DBD5BAC23659}" type="pres">
      <dgm:prSet presAssocID="{DE307B65-81F1-493F-A2E1-D6F8AFC63F05}" presName="parentText" presStyleLbl="node1" presStyleIdx="0" presStyleCnt="1" custLinFactNeighborX="314" custLinFactNeighborY="-1847">
        <dgm:presLayoutVars>
          <dgm:chMax val="0"/>
          <dgm:bulletEnabled val="1"/>
        </dgm:presLayoutVars>
      </dgm:prSet>
      <dgm:spPr/>
      <dgm:t>
        <a:bodyPr/>
        <a:lstStyle/>
        <a:p>
          <a:endParaRPr lang="tr-TR"/>
        </a:p>
      </dgm:t>
    </dgm:pt>
  </dgm:ptLst>
  <dgm:cxnLst>
    <dgm:cxn modelId="{BC8D333D-9AD2-4602-A2C0-9925BC1A04AE}" type="presOf" srcId="{DE307B65-81F1-493F-A2E1-D6F8AFC63F05}" destId="{932FC8B4-27FC-479E-A931-DBD5BAC23659}" srcOrd="0" destOrd="0" presId="urn:microsoft.com/office/officeart/2005/8/layout/vList2"/>
    <dgm:cxn modelId="{C25E8D2E-A271-441E-AE2D-85BEFB1913F3}" srcId="{C2DF0C8D-E4E5-4E69-89CB-376D49E729A0}" destId="{DE307B65-81F1-493F-A2E1-D6F8AFC63F05}" srcOrd="0" destOrd="0" parTransId="{4A99F8C3-A247-4482-A04C-486B03C04E30}" sibTransId="{D3FEAA53-6EBC-4087-B0AB-0AE1F9DE7DD2}"/>
    <dgm:cxn modelId="{CD9132CE-9D23-4338-B285-25467D5C36C4}" type="presOf" srcId="{C2DF0C8D-E4E5-4E69-89CB-376D49E729A0}" destId="{3DEF535F-14C5-4509-9466-7D88118C4B83}" srcOrd="0" destOrd="0" presId="urn:microsoft.com/office/officeart/2005/8/layout/vList2"/>
    <dgm:cxn modelId="{647E36DF-71BC-452E-8308-7B42EDA304F8}" type="presParOf" srcId="{3DEF535F-14C5-4509-9466-7D88118C4B83}" destId="{932FC8B4-27FC-479E-A931-DBD5BAC2365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tr-TR"/>
        </a:p>
      </dgm:t>
    </dgm:pt>
    <dgm:pt modelId="{DE307B65-81F1-493F-A2E1-D6F8AFC63F05}">
      <dgm:prSet/>
      <dgm:spPr/>
      <dgm:t>
        <a:bodyPr/>
        <a:lstStyle/>
        <a:p>
          <a:pPr algn="just"/>
          <a:r>
            <a:rPr lang="tr-TR" dirty="0" smtClean="0"/>
            <a:t>	Yapı Kayıt Belgesi ile zemin ve mimari proje uyumunu gösteren ve tescil sayfasını da içeren özel harita mühendislik büroları veya Lisanslı Harita Kadastro Büroları (LİHKAB) tarafından düzenlenmiş olan zemin tespit tutanağı,</a:t>
          </a:r>
        </a:p>
        <a:p>
          <a:pPr algn="just"/>
          <a:r>
            <a:rPr lang="tr-TR" dirty="0" smtClean="0"/>
            <a:t>ile birlikte kadastro müdürlüğüne müracaatta bulunulur. Bu fıkranın (b) bendinde belirtilen projeyi hazırlayan mimar ile (d) bendinde belirtilen zemin tespit tutanağını hazırlayan mühendisler bu belgelerin içeriklerinin doğruluğundan yapı malikleri ile birlikte hukuken sorumludur.</a:t>
          </a:r>
          <a:endParaRPr lang="tr-TR" dirty="0"/>
        </a:p>
      </dgm:t>
    </dgm:pt>
    <dgm:pt modelId="{D3FEAA53-6EBC-4087-B0AB-0AE1F9DE7DD2}" type="sibTrans" cxnId="{C25E8D2E-A271-441E-AE2D-85BEFB1913F3}">
      <dgm:prSet/>
      <dgm:spPr/>
      <dgm:t>
        <a:bodyPr/>
        <a:lstStyle/>
        <a:p>
          <a:endParaRPr lang="tr-TR"/>
        </a:p>
      </dgm:t>
    </dgm:pt>
    <dgm:pt modelId="{4A99F8C3-A247-4482-A04C-486B03C04E30}" type="parTrans" cxnId="{C25E8D2E-A271-441E-AE2D-85BEFB1913F3}">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932FC8B4-27FC-479E-A931-DBD5BAC23659}" type="pres">
      <dgm:prSet presAssocID="{DE307B65-81F1-493F-A2E1-D6F8AFC63F05}" presName="parentText" presStyleLbl="node1" presStyleIdx="0" presStyleCnt="1" custLinFactNeighborX="314" custLinFactNeighborY="-1847">
        <dgm:presLayoutVars>
          <dgm:chMax val="0"/>
          <dgm:bulletEnabled val="1"/>
        </dgm:presLayoutVars>
      </dgm:prSet>
      <dgm:spPr/>
      <dgm:t>
        <a:bodyPr/>
        <a:lstStyle/>
        <a:p>
          <a:endParaRPr lang="tr-TR"/>
        </a:p>
      </dgm:t>
    </dgm:pt>
  </dgm:ptLst>
  <dgm:cxnLst>
    <dgm:cxn modelId="{3723C59E-E7F4-4A4D-B364-FD3A99647967}" type="presOf" srcId="{DE307B65-81F1-493F-A2E1-D6F8AFC63F05}" destId="{932FC8B4-27FC-479E-A931-DBD5BAC23659}" srcOrd="0" destOrd="0" presId="urn:microsoft.com/office/officeart/2005/8/layout/vList2"/>
    <dgm:cxn modelId="{BB6906E8-EAAE-4278-ADB2-0C6435AD7B9B}" type="presOf" srcId="{C2DF0C8D-E4E5-4E69-89CB-376D49E729A0}" destId="{3DEF535F-14C5-4509-9466-7D88118C4B83}" srcOrd="0" destOrd="0" presId="urn:microsoft.com/office/officeart/2005/8/layout/vList2"/>
    <dgm:cxn modelId="{C25E8D2E-A271-441E-AE2D-85BEFB1913F3}" srcId="{C2DF0C8D-E4E5-4E69-89CB-376D49E729A0}" destId="{DE307B65-81F1-493F-A2E1-D6F8AFC63F05}" srcOrd="0" destOrd="0" parTransId="{4A99F8C3-A247-4482-A04C-486B03C04E30}" sibTransId="{D3FEAA53-6EBC-4087-B0AB-0AE1F9DE7DD2}"/>
    <dgm:cxn modelId="{5988FEC3-359B-4D46-ADB9-2EA02418C8CF}" type="presParOf" srcId="{3DEF535F-14C5-4509-9466-7D88118C4B83}" destId="{932FC8B4-27FC-479E-A931-DBD5BAC2365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3_4" csCatId="accent3" phldr="1"/>
      <dgm:spPr/>
      <dgm:t>
        <a:bodyPr/>
        <a:lstStyle/>
        <a:p>
          <a:endParaRPr lang="tr-TR"/>
        </a:p>
      </dgm:t>
    </dgm:pt>
    <dgm:pt modelId="{AE05DA31-0E84-4006-AD8D-B2DF1CB436D6}">
      <dgm:prSet phldrT="[Metin]" custT="1"/>
      <dgm:spPr/>
      <dgm:t>
        <a:bodyPr/>
        <a:lstStyle/>
        <a:p>
          <a:r>
            <a:rPr lang="tr-TR" sz="2800" dirty="0" smtClean="0"/>
            <a:t>Yapının tamamının ruhsatsız bir biçimde yapılması, </a:t>
          </a:r>
        </a:p>
        <a:p>
          <a:r>
            <a:rPr lang="tr-TR" sz="2800" dirty="0" smtClean="0"/>
            <a:t>Yapı kullanma izin belgesi alınmamış olması, </a:t>
          </a:r>
        </a:p>
        <a:p>
          <a:r>
            <a:rPr lang="tr-TR" sz="2800" dirty="0" smtClean="0"/>
            <a:t>Bina oturum ölçülerinde büyüme olması, </a:t>
          </a:r>
        </a:p>
        <a:p>
          <a:r>
            <a:rPr lang="tr-TR" sz="2800" dirty="0" smtClean="0"/>
            <a:t>Bina dış cephesinde projesine aykırı değişiklikler, sığınak veya otoparkın yapılmaması, </a:t>
          </a:r>
        </a:p>
        <a:p>
          <a:r>
            <a:rPr lang="tr-TR" sz="3200" dirty="0" smtClean="0"/>
            <a:t> </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663134" custLinFactNeighborX="655" custLinFactNeighborY="-29184">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A030B7A8-AA3F-4EB6-A910-5841D2A9750C}" type="presOf" srcId="{AE05DA31-0E84-4006-AD8D-B2DF1CB436D6}" destId="{7AFD7498-6C8F-4B02-B5E8-CDCDFAD29709}" srcOrd="0" destOrd="0" presId="urn:microsoft.com/office/officeart/2005/8/layout/vList2"/>
    <dgm:cxn modelId="{C82195E0-BFA8-42AD-8BD1-BDFB60DC3497}" type="presOf" srcId="{C2DF0C8D-E4E5-4E69-89CB-376D49E729A0}" destId="{3DEF535F-14C5-4509-9466-7D88118C4B83}" srcOrd="0" destOrd="0" presId="urn:microsoft.com/office/officeart/2005/8/layout/vList2"/>
    <dgm:cxn modelId="{6F573C7F-2F77-4FE1-907D-A6E36E1D697C}"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AE05DA31-0E84-4006-AD8D-B2DF1CB436D6}">
      <dgm:prSet phldrT="[Metin]" custT="1"/>
      <dgm:spPr/>
      <dgm:t>
        <a:bodyPr/>
        <a:lstStyle/>
        <a:p>
          <a:pPr algn="just"/>
          <a:r>
            <a:rPr lang="tr-TR" sz="3200" dirty="0" smtClean="0">
              <a:latin typeface="+mj-lt"/>
            </a:rPr>
            <a:t>Konutun ticari kullanıma yada ticari kullanımın konuta dönüştürülmesi, </a:t>
          </a:r>
        </a:p>
        <a:p>
          <a:pPr algn="l"/>
          <a:r>
            <a:rPr lang="tr-TR" sz="3200" dirty="0" smtClean="0">
              <a:latin typeface="+mj-lt"/>
            </a:rPr>
            <a:t>Bağımsız bölümlerin birleştirilmesi, balkon/teras kapatılması, ıslak hacimlerde yer değişikliği gibi aykırılıklar, </a:t>
          </a:r>
        </a:p>
        <a:p>
          <a:pPr algn="l"/>
          <a:r>
            <a:rPr lang="tr-TR" sz="3200" dirty="0" smtClean="0">
              <a:latin typeface="+mj-lt"/>
            </a:rPr>
            <a:t>bir bağımsız bölüm için Yapı Kayıt Belgesi alınması gereken durumlara örnektir.</a:t>
          </a:r>
          <a:endParaRPr lang="tr-TR" sz="3200" dirty="0" smtClean="0"/>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663134" custLinFactNeighborY="-51542">
        <dgm:presLayoutVars>
          <dgm:chMax val="0"/>
          <dgm:bulletEnabled val="1"/>
        </dgm:presLayoutVars>
      </dgm:prSet>
      <dgm:spPr/>
      <dgm:t>
        <a:bodyPr/>
        <a:lstStyle/>
        <a:p>
          <a:endParaRPr lang="tr-TR"/>
        </a:p>
      </dgm:t>
    </dgm:pt>
  </dgm:ptLst>
  <dgm:cxnLst>
    <dgm:cxn modelId="{B860A500-4E76-432C-8B9C-21BEB7FDF103}" type="presOf" srcId="{C2DF0C8D-E4E5-4E69-89CB-376D49E729A0}" destId="{3DEF535F-14C5-4509-9466-7D88118C4B83}" srcOrd="0" destOrd="0" presId="urn:microsoft.com/office/officeart/2005/8/layout/vList2"/>
    <dgm:cxn modelId="{C37308C3-C4EF-4F95-A5F0-E9F7F3CFC7EF}" srcId="{C2DF0C8D-E4E5-4E69-89CB-376D49E729A0}" destId="{AE05DA31-0E84-4006-AD8D-B2DF1CB436D6}" srcOrd="0" destOrd="0" parTransId="{7F61638F-561A-42AB-823F-A30F4F60C03D}" sibTransId="{E0D75B3C-21E3-44D3-8623-EC7298B914C7}"/>
    <dgm:cxn modelId="{2DBD3FF3-3AF3-4834-999C-BBA490E2CE07}" type="presOf" srcId="{AE05DA31-0E84-4006-AD8D-B2DF1CB436D6}" destId="{7AFD7498-6C8F-4B02-B5E8-CDCDFAD29709}" srcOrd="0" destOrd="0" presId="urn:microsoft.com/office/officeart/2005/8/layout/vList2"/>
    <dgm:cxn modelId="{A2B01896-B707-48DA-A4A3-7BC1EFEB3D76}"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3_4" csCatId="accent3" phldr="1"/>
      <dgm:spPr/>
      <dgm:t>
        <a:bodyPr/>
        <a:lstStyle/>
        <a:p>
          <a:endParaRPr lang="tr-TR"/>
        </a:p>
      </dgm:t>
    </dgm:pt>
    <dgm:pt modelId="{AE05DA31-0E84-4006-AD8D-B2DF1CB436D6}">
      <dgm:prSet phldrT="[Metin]" custT="1"/>
      <dgm:spPr/>
      <dgm:t>
        <a:bodyPr/>
        <a:lstStyle/>
        <a:p>
          <a:r>
            <a:rPr lang="tr-TR" sz="3200" dirty="0" smtClean="0"/>
            <a:t>Yabancılardan  geçici kimlik numarası olanlar </a:t>
          </a:r>
        </a:p>
        <a:p>
          <a:r>
            <a:rPr lang="tr-TR" sz="3200" dirty="0" smtClean="0"/>
            <a:t>e-devlet şifresi alabilirler.</a:t>
          </a:r>
        </a:p>
        <a:p>
          <a:r>
            <a:rPr lang="tr-TR" sz="3200" dirty="0" smtClean="0"/>
            <a:t>Yurt dışında olanlar için vekalet verdiği kişi üzerinden yapılacak, açıklamalara girilecek. </a:t>
          </a:r>
        </a:p>
        <a:p>
          <a:r>
            <a:rPr lang="tr-TR" sz="3200" dirty="0" smtClean="0"/>
            <a:t>Şirketler ve kamu kurumlarının yetkilisi üzerinden girişler yapılacak. Kamu kurumları da bedel ödeyecek.</a:t>
          </a:r>
        </a:p>
        <a:p>
          <a:r>
            <a:rPr lang="tr-TR" sz="3200" dirty="0" smtClean="0"/>
            <a:t>Her yapı için sadece bir Yapı Kayıt Belgesi düzenlenir. Dolayısıyla bir parselde birden fazla yapı varsa ayrı ayrı başvuru yapılacak.</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924082" custLinFactNeighborX="655" custLinFactNeighborY="-452">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FEC73AF4-5088-4C5B-9E43-D5D6EA02DC2E}" type="presOf" srcId="{AE05DA31-0E84-4006-AD8D-B2DF1CB436D6}" destId="{7AFD7498-6C8F-4B02-B5E8-CDCDFAD29709}" srcOrd="0" destOrd="0" presId="urn:microsoft.com/office/officeart/2005/8/layout/vList2"/>
    <dgm:cxn modelId="{7A893D64-5E34-46EC-901F-5F2B9A292721}" type="presOf" srcId="{C2DF0C8D-E4E5-4E69-89CB-376D49E729A0}" destId="{3DEF535F-14C5-4509-9466-7D88118C4B83}" srcOrd="0" destOrd="0" presId="urn:microsoft.com/office/officeart/2005/8/layout/vList2"/>
    <dgm:cxn modelId="{96FC0E53-2243-47EA-B935-3AB49A1FCA5F}"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E8506-90B1-411D-81BF-1587B4FC6194}" type="doc">
      <dgm:prSet loTypeId="urn:microsoft.com/office/officeart/2005/8/layout/equation2" loCatId="process" qsTypeId="urn:microsoft.com/office/officeart/2005/8/quickstyle/3d2#2" qsCatId="3D" csTypeId="urn:microsoft.com/office/officeart/2005/8/colors/accent1_2" csCatId="accent1" phldr="1"/>
      <dgm:spPr/>
      <dgm:t>
        <a:bodyPr/>
        <a:lstStyle/>
        <a:p>
          <a:endParaRPr lang="tr-TR"/>
        </a:p>
      </dgm:t>
    </dgm:pt>
    <dgm:pt modelId="{B8313FB0-460F-494F-A721-DC5538C852B7}" type="pres">
      <dgm:prSet presAssocID="{903E8506-90B1-411D-81BF-1587B4FC6194}" presName="Name0" presStyleCnt="0">
        <dgm:presLayoutVars>
          <dgm:dir/>
          <dgm:resizeHandles val="exact"/>
        </dgm:presLayoutVars>
      </dgm:prSet>
      <dgm:spPr/>
      <dgm:t>
        <a:bodyPr/>
        <a:lstStyle/>
        <a:p>
          <a:endParaRPr lang="tr-TR"/>
        </a:p>
      </dgm:t>
    </dgm:pt>
  </dgm:ptLst>
  <dgm:cxnLst>
    <dgm:cxn modelId="{3651CFA2-8CFC-40CF-93D2-3714166FD43D}" type="presOf" srcId="{903E8506-90B1-411D-81BF-1587B4FC6194}" destId="{B8313FB0-460F-494F-A721-DC5538C852B7}" srcOrd="0"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DEA83-40AE-43D3-AC28-C4F5E282AB9E}"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tr-TR"/>
        </a:p>
      </dgm:t>
    </dgm:pt>
    <dgm:pt modelId="{38831E41-B97D-4510-B052-DAAAD0A603EE}">
      <dgm:prSet phldrT="[Metin]"/>
      <dgm:spPr/>
      <dgm:t>
        <a:bodyPr/>
        <a:lstStyle/>
        <a:p>
          <a:r>
            <a:rPr lang="tr-TR" dirty="0" smtClean="0"/>
            <a:t>Orman, Kıyı, Sit, Mera , Tarım arazisi gibi alanlardaki yapılar,</a:t>
          </a:r>
          <a:endParaRPr lang="tr-TR" dirty="0"/>
        </a:p>
      </dgm:t>
    </dgm:pt>
    <dgm:pt modelId="{C6FFD5AD-C096-4E13-86B6-9ABB0A0E1875}" type="parTrans" cxnId="{D9BFE70F-A627-4829-BDAF-FFAB5AEE2A93}">
      <dgm:prSet/>
      <dgm:spPr/>
      <dgm:t>
        <a:bodyPr/>
        <a:lstStyle/>
        <a:p>
          <a:endParaRPr lang="tr-TR"/>
        </a:p>
      </dgm:t>
    </dgm:pt>
    <dgm:pt modelId="{8E9C7785-3A05-4AD0-9F88-E4D28FD20796}" type="sibTrans" cxnId="{D9BFE70F-A627-4829-BDAF-FFAB5AEE2A93}">
      <dgm:prSet/>
      <dgm:spPr/>
      <dgm:t>
        <a:bodyPr/>
        <a:lstStyle/>
        <a:p>
          <a:endParaRPr lang="tr-TR"/>
        </a:p>
      </dgm:t>
    </dgm:pt>
    <dgm:pt modelId="{8C8D24AD-FA57-4DFA-A739-F3E77E5915DE}">
      <dgm:prSet/>
      <dgm:spPr/>
      <dgm:t>
        <a:bodyPr/>
        <a:lstStyle/>
        <a:p>
          <a:r>
            <a:rPr lang="tr-TR" dirty="0" smtClean="0"/>
            <a:t>Ancak arazinin satışı özel kanun hükümleri çerçevesinde gerçekleştirilecektir. </a:t>
          </a:r>
          <a:endParaRPr lang="tr-TR" dirty="0"/>
        </a:p>
      </dgm:t>
    </dgm:pt>
    <dgm:pt modelId="{6E368BF0-DDF0-4886-8CA5-AEE3D6647F0B}" type="parTrans" cxnId="{1E98C438-0E5A-4541-87EB-F8BF69974312}">
      <dgm:prSet/>
      <dgm:spPr/>
      <dgm:t>
        <a:bodyPr/>
        <a:lstStyle/>
        <a:p>
          <a:endParaRPr lang="tr-TR"/>
        </a:p>
      </dgm:t>
    </dgm:pt>
    <dgm:pt modelId="{E29054EC-F7A7-4B3E-9323-10E3E4A9772E}" type="sibTrans" cxnId="{1E98C438-0E5A-4541-87EB-F8BF69974312}">
      <dgm:prSet/>
      <dgm:spPr/>
      <dgm:t>
        <a:bodyPr/>
        <a:lstStyle/>
        <a:p>
          <a:endParaRPr lang="tr-TR"/>
        </a:p>
      </dgm:t>
    </dgm:pt>
    <dgm:pt modelId="{94891869-0D36-489A-99E4-0F425A8CB10C}" type="pres">
      <dgm:prSet presAssocID="{3C0DEA83-40AE-43D3-AC28-C4F5E282AB9E}" presName="linear" presStyleCnt="0">
        <dgm:presLayoutVars>
          <dgm:animLvl val="lvl"/>
          <dgm:resizeHandles val="exact"/>
        </dgm:presLayoutVars>
      </dgm:prSet>
      <dgm:spPr/>
      <dgm:t>
        <a:bodyPr/>
        <a:lstStyle/>
        <a:p>
          <a:endParaRPr lang="tr-TR"/>
        </a:p>
      </dgm:t>
    </dgm:pt>
    <dgm:pt modelId="{EFB59D37-4E2B-4AAA-A907-896ABC7F7C65}" type="pres">
      <dgm:prSet presAssocID="{38831E41-B97D-4510-B052-DAAAD0A603EE}" presName="parentText" presStyleLbl="node1" presStyleIdx="0" presStyleCnt="2" custLinFactNeighborY="21775">
        <dgm:presLayoutVars>
          <dgm:chMax val="0"/>
          <dgm:bulletEnabled val="1"/>
        </dgm:presLayoutVars>
      </dgm:prSet>
      <dgm:spPr/>
      <dgm:t>
        <a:bodyPr/>
        <a:lstStyle/>
        <a:p>
          <a:endParaRPr lang="tr-TR"/>
        </a:p>
      </dgm:t>
    </dgm:pt>
    <dgm:pt modelId="{A4428B70-EAFC-431D-88D9-2DD53A984153}" type="pres">
      <dgm:prSet presAssocID="{8E9C7785-3A05-4AD0-9F88-E4D28FD20796}" presName="spacer" presStyleCnt="0"/>
      <dgm:spPr/>
      <dgm:t>
        <a:bodyPr/>
        <a:lstStyle/>
        <a:p>
          <a:endParaRPr lang="tr-TR"/>
        </a:p>
      </dgm:t>
    </dgm:pt>
    <dgm:pt modelId="{F67AC743-A997-4DCF-991F-2B827157086B}" type="pres">
      <dgm:prSet presAssocID="{8C8D24AD-FA57-4DFA-A739-F3E77E5915DE}" presName="parentText" presStyleLbl="node1" presStyleIdx="1" presStyleCnt="2">
        <dgm:presLayoutVars>
          <dgm:chMax val="0"/>
          <dgm:bulletEnabled val="1"/>
        </dgm:presLayoutVars>
      </dgm:prSet>
      <dgm:spPr/>
      <dgm:t>
        <a:bodyPr/>
        <a:lstStyle/>
        <a:p>
          <a:endParaRPr lang="tr-TR"/>
        </a:p>
      </dgm:t>
    </dgm:pt>
  </dgm:ptLst>
  <dgm:cxnLst>
    <dgm:cxn modelId="{D9BFE70F-A627-4829-BDAF-FFAB5AEE2A93}" srcId="{3C0DEA83-40AE-43D3-AC28-C4F5E282AB9E}" destId="{38831E41-B97D-4510-B052-DAAAD0A603EE}" srcOrd="0" destOrd="0" parTransId="{C6FFD5AD-C096-4E13-86B6-9ABB0A0E1875}" sibTransId="{8E9C7785-3A05-4AD0-9F88-E4D28FD20796}"/>
    <dgm:cxn modelId="{26C119FF-45F9-4A77-91EE-A16E98A15B73}" type="presOf" srcId="{38831E41-B97D-4510-B052-DAAAD0A603EE}" destId="{EFB59D37-4E2B-4AAA-A907-896ABC7F7C65}" srcOrd="0" destOrd="0" presId="urn:microsoft.com/office/officeart/2005/8/layout/vList2"/>
    <dgm:cxn modelId="{BCC97A65-0487-4313-A803-F61B4AE455D7}" type="presOf" srcId="{8C8D24AD-FA57-4DFA-A739-F3E77E5915DE}" destId="{F67AC743-A997-4DCF-991F-2B827157086B}" srcOrd="0" destOrd="0" presId="urn:microsoft.com/office/officeart/2005/8/layout/vList2"/>
    <dgm:cxn modelId="{1E98C438-0E5A-4541-87EB-F8BF69974312}" srcId="{3C0DEA83-40AE-43D3-AC28-C4F5E282AB9E}" destId="{8C8D24AD-FA57-4DFA-A739-F3E77E5915DE}" srcOrd="1" destOrd="0" parTransId="{6E368BF0-DDF0-4886-8CA5-AEE3D6647F0B}" sibTransId="{E29054EC-F7A7-4B3E-9323-10E3E4A9772E}"/>
    <dgm:cxn modelId="{8FFE6173-13B7-4048-8766-AE298B4A0B50}" type="presOf" srcId="{3C0DEA83-40AE-43D3-AC28-C4F5E282AB9E}" destId="{94891869-0D36-489A-99E4-0F425A8CB10C}" srcOrd="0" destOrd="0" presId="urn:microsoft.com/office/officeart/2005/8/layout/vList2"/>
    <dgm:cxn modelId="{B5B06EC7-804D-485E-A3E5-D094EB0BA446}" type="presParOf" srcId="{94891869-0D36-489A-99E4-0F425A8CB10C}" destId="{EFB59D37-4E2B-4AAA-A907-896ABC7F7C65}" srcOrd="0" destOrd="0" presId="urn:microsoft.com/office/officeart/2005/8/layout/vList2"/>
    <dgm:cxn modelId="{F66716EB-FC64-43D5-987E-1AE9D7DB6297}" type="presParOf" srcId="{94891869-0D36-489A-99E4-0F425A8CB10C}" destId="{A4428B70-EAFC-431D-88D9-2DD53A984153}" srcOrd="1" destOrd="0" presId="urn:microsoft.com/office/officeart/2005/8/layout/vList2"/>
    <dgm:cxn modelId="{A9302A1E-7E57-4C02-93BB-4EFE46FFF240}" type="presParOf" srcId="{94891869-0D36-489A-99E4-0F425A8CB10C}" destId="{F67AC743-A997-4DCF-991F-2B827157086B}" srcOrd="2"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E8506-90B1-411D-81BF-1587B4FC6194}" type="doc">
      <dgm:prSet loTypeId="urn:microsoft.com/office/officeart/2005/8/layout/equation2" loCatId="process" qsTypeId="urn:microsoft.com/office/officeart/2005/8/quickstyle/3d2#2" qsCatId="3D" csTypeId="urn:microsoft.com/office/officeart/2005/8/colors/accent1_2" csCatId="accent1" phldr="1"/>
      <dgm:spPr/>
      <dgm:t>
        <a:bodyPr/>
        <a:lstStyle/>
        <a:p>
          <a:endParaRPr lang="tr-TR"/>
        </a:p>
      </dgm:t>
    </dgm:pt>
    <dgm:pt modelId="{B8313FB0-460F-494F-A721-DC5538C852B7}" type="pres">
      <dgm:prSet presAssocID="{903E8506-90B1-411D-81BF-1587B4FC6194}" presName="Name0" presStyleCnt="0">
        <dgm:presLayoutVars>
          <dgm:dir/>
          <dgm:resizeHandles val="exact"/>
        </dgm:presLayoutVars>
      </dgm:prSet>
      <dgm:spPr/>
      <dgm:t>
        <a:bodyPr/>
        <a:lstStyle/>
        <a:p>
          <a:endParaRPr lang="tr-TR"/>
        </a:p>
      </dgm:t>
    </dgm:pt>
  </dgm:ptLst>
  <dgm:cxnLst>
    <dgm:cxn modelId="{8C2D7FD1-8E5B-447F-9E10-A67972050632}" type="presOf" srcId="{903E8506-90B1-411D-81BF-1587B4FC6194}" destId="{B8313FB0-460F-494F-A721-DC5538C852B7}" srcOrd="0"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744F79-EE86-4AA8-8FD9-3E7C4FBA3663}" type="doc">
      <dgm:prSet loTypeId="urn:microsoft.com/office/officeart/2005/8/layout/process1" loCatId="process" qsTypeId="urn:microsoft.com/office/officeart/2005/8/quickstyle/simple5" qsCatId="simple" csTypeId="urn:microsoft.com/office/officeart/2005/8/colors/accent2_2" csCatId="accent2" phldr="1"/>
      <dgm:spPr/>
    </dgm:pt>
    <dgm:pt modelId="{09406397-7448-40A8-A952-94B082EECC64}">
      <dgm:prSet custT="1"/>
      <dgm:spPr/>
      <dgm:t>
        <a:bodyPr/>
        <a:lstStyle/>
        <a:p>
          <a:r>
            <a:rPr lang="tr-TR" sz="2000" b="1" i="0" dirty="0" smtClean="0"/>
            <a:t>ÜÇÜNCÜ KİŞİLERE AİT ÖZEL MÜLKİYETE KONU TAŞINMAZLAR ÜZERİNDE BULUNAN</a:t>
          </a:r>
          <a:endParaRPr lang="tr-TR" sz="2000" dirty="0"/>
        </a:p>
      </dgm:t>
    </dgm:pt>
    <dgm:pt modelId="{A673E351-19C7-405F-8F99-57AE64CBEBBA}" type="parTrans" cxnId="{01B59047-F183-423A-89A1-A12B2781A6BE}">
      <dgm:prSet/>
      <dgm:spPr/>
      <dgm:t>
        <a:bodyPr/>
        <a:lstStyle/>
        <a:p>
          <a:endParaRPr lang="tr-TR"/>
        </a:p>
      </dgm:t>
    </dgm:pt>
    <dgm:pt modelId="{1CDF64A8-6300-419E-A080-C69C8D6B7E7B}" type="sibTrans" cxnId="{01B59047-F183-423A-89A1-A12B2781A6BE}">
      <dgm:prSet/>
      <dgm:spPr/>
      <dgm:t>
        <a:bodyPr/>
        <a:lstStyle/>
        <a:p>
          <a:endParaRPr lang="tr-TR"/>
        </a:p>
      </dgm:t>
    </dgm:pt>
    <dgm:pt modelId="{92E633CD-0959-4027-9E51-EEAED3A440CF}">
      <dgm:prSet custT="1"/>
      <dgm:spPr/>
      <dgm:t>
        <a:bodyPr/>
        <a:lstStyle/>
        <a:p>
          <a:r>
            <a:rPr lang="tr-TR" sz="2000" b="1" dirty="0" smtClean="0"/>
            <a:t>HAZİNEYE AİT OLUP SOSYAL DONATI İÇİN TAHSİSLİ ARAZİ ÜZERİNDE BULUNAN</a:t>
          </a:r>
          <a:endParaRPr lang="tr-TR" sz="2000" b="1" dirty="0"/>
        </a:p>
      </dgm:t>
    </dgm:pt>
    <dgm:pt modelId="{D99BECF0-1566-4884-8F7D-E51E1C66EC14}" type="parTrans" cxnId="{3DE2D232-2B03-424C-9F13-329D45D61BB9}">
      <dgm:prSet/>
      <dgm:spPr/>
      <dgm:t>
        <a:bodyPr/>
        <a:lstStyle/>
        <a:p>
          <a:endParaRPr lang="tr-TR"/>
        </a:p>
      </dgm:t>
    </dgm:pt>
    <dgm:pt modelId="{D6408169-4DAE-47CF-AACA-79547ED8390E}" type="sibTrans" cxnId="{3DE2D232-2B03-424C-9F13-329D45D61BB9}">
      <dgm:prSet/>
      <dgm:spPr/>
      <dgm:t>
        <a:bodyPr/>
        <a:lstStyle/>
        <a:p>
          <a:endParaRPr lang="tr-TR"/>
        </a:p>
      </dgm:t>
    </dgm:pt>
    <dgm:pt modelId="{03B02C6C-F4D9-4F04-8FDC-BD9C8A360D43}">
      <dgm:prSet custT="1"/>
      <dgm:spPr/>
      <dgm:t>
        <a:bodyPr/>
        <a:lstStyle/>
        <a:p>
          <a:r>
            <a:rPr lang="tr-TR" sz="2000" b="1" dirty="0" smtClean="0"/>
            <a:t>YAPILAR İÇİN YAPI KAYIT BELGESİ DÜZENLENEMEZ</a:t>
          </a:r>
          <a:endParaRPr lang="tr-TR" sz="2000" b="1" dirty="0"/>
        </a:p>
      </dgm:t>
    </dgm:pt>
    <dgm:pt modelId="{8A152CF9-608C-4D9C-9CB1-F3F186E0E9D6}" type="parTrans" cxnId="{8E6ACA49-9CDB-4280-914C-AF8D084472E3}">
      <dgm:prSet/>
      <dgm:spPr/>
      <dgm:t>
        <a:bodyPr/>
        <a:lstStyle/>
        <a:p>
          <a:endParaRPr lang="tr-TR"/>
        </a:p>
      </dgm:t>
    </dgm:pt>
    <dgm:pt modelId="{76CA707A-983F-41AA-9139-702A7FC8EA65}" type="sibTrans" cxnId="{8E6ACA49-9CDB-4280-914C-AF8D084472E3}">
      <dgm:prSet/>
      <dgm:spPr/>
      <dgm:t>
        <a:bodyPr/>
        <a:lstStyle/>
        <a:p>
          <a:endParaRPr lang="tr-TR"/>
        </a:p>
      </dgm:t>
    </dgm:pt>
    <dgm:pt modelId="{2D15557B-DC3E-4E5F-8673-16D747E2911A}" type="pres">
      <dgm:prSet presAssocID="{A7744F79-EE86-4AA8-8FD9-3E7C4FBA3663}" presName="Name0" presStyleCnt="0">
        <dgm:presLayoutVars>
          <dgm:dir/>
          <dgm:resizeHandles val="exact"/>
        </dgm:presLayoutVars>
      </dgm:prSet>
      <dgm:spPr/>
    </dgm:pt>
    <dgm:pt modelId="{DE8316FE-3E81-434E-B5F4-57972D8EED2A}" type="pres">
      <dgm:prSet presAssocID="{09406397-7448-40A8-A952-94B082EECC64}" presName="node" presStyleLbl="node1" presStyleIdx="0" presStyleCnt="3" custScaleX="189564" custScaleY="106570" custLinFactX="9323" custLinFactNeighborX="100000" custLinFactNeighborY="-66116">
        <dgm:presLayoutVars>
          <dgm:bulletEnabled val="1"/>
        </dgm:presLayoutVars>
      </dgm:prSet>
      <dgm:spPr/>
      <dgm:t>
        <a:bodyPr/>
        <a:lstStyle/>
        <a:p>
          <a:endParaRPr lang="tr-TR"/>
        </a:p>
      </dgm:t>
    </dgm:pt>
    <dgm:pt modelId="{050502E1-A893-43BB-A22D-AB30D4C09171}" type="pres">
      <dgm:prSet presAssocID="{1CDF64A8-6300-419E-A080-C69C8D6B7E7B}" presName="sibTrans" presStyleLbl="sibTrans2D1" presStyleIdx="0" presStyleCnt="2" custAng="29127" custScaleX="135978" custScaleY="205841" custLinFactNeighborX="5935" custLinFactNeighborY="-47746"/>
      <dgm:spPr/>
      <dgm:t>
        <a:bodyPr/>
        <a:lstStyle/>
        <a:p>
          <a:endParaRPr lang="tr-TR"/>
        </a:p>
      </dgm:t>
    </dgm:pt>
    <dgm:pt modelId="{C9E929CA-7977-43FF-B9CC-96E898C2BB60}" type="pres">
      <dgm:prSet presAssocID="{1CDF64A8-6300-419E-A080-C69C8D6B7E7B}" presName="connectorText" presStyleLbl="sibTrans2D1" presStyleIdx="0" presStyleCnt="2"/>
      <dgm:spPr/>
      <dgm:t>
        <a:bodyPr/>
        <a:lstStyle/>
        <a:p>
          <a:endParaRPr lang="tr-TR"/>
        </a:p>
      </dgm:t>
    </dgm:pt>
    <dgm:pt modelId="{4B3F580A-E13D-41A7-89B1-DC8C738E3A29}" type="pres">
      <dgm:prSet presAssocID="{92E633CD-0959-4027-9E51-EEAED3A440CF}" presName="node" presStyleLbl="node1" presStyleIdx="1" presStyleCnt="3" custScaleX="159218" custScaleY="118028" custLinFactX="141443" custLinFactNeighborX="200000" custLinFactNeighborY="-69061">
        <dgm:presLayoutVars>
          <dgm:bulletEnabled val="1"/>
        </dgm:presLayoutVars>
      </dgm:prSet>
      <dgm:spPr/>
      <dgm:t>
        <a:bodyPr/>
        <a:lstStyle/>
        <a:p>
          <a:endParaRPr lang="tr-TR"/>
        </a:p>
      </dgm:t>
    </dgm:pt>
    <dgm:pt modelId="{A801ED96-DCA9-4ADA-ABA0-7709E7C36834}" type="pres">
      <dgm:prSet presAssocID="{D6408169-4DAE-47CF-AACA-79547ED8390E}" presName="sibTrans" presStyleLbl="sibTrans2D1" presStyleIdx="1" presStyleCnt="2" custAng="19206149" custScaleX="138889" custScaleY="178470" custLinFactX="-36039" custLinFactY="-41363" custLinFactNeighborX="-100000" custLinFactNeighborY="-100000"/>
      <dgm:spPr/>
      <dgm:t>
        <a:bodyPr/>
        <a:lstStyle/>
        <a:p>
          <a:endParaRPr lang="tr-TR"/>
        </a:p>
      </dgm:t>
    </dgm:pt>
    <dgm:pt modelId="{C4DB471D-11A6-4AF7-949A-CDD1CC7E48EB}" type="pres">
      <dgm:prSet presAssocID="{D6408169-4DAE-47CF-AACA-79547ED8390E}" presName="connectorText" presStyleLbl="sibTrans2D1" presStyleIdx="1" presStyleCnt="2"/>
      <dgm:spPr/>
      <dgm:t>
        <a:bodyPr/>
        <a:lstStyle/>
        <a:p>
          <a:endParaRPr lang="tr-TR"/>
        </a:p>
      </dgm:t>
    </dgm:pt>
    <dgm:pt modelId="{082480E6-57CE-4CE5-A338-3CB470031FEB}" type="pres">
      <dgm:prSet presAssocID="{03B02C6C-F4D9-4F04-8FDC-BD9C8A360D43}" presName="node" presStyleLbl="node1" presStyleIdx="2" presStyleCnt="3" custScaleX="220254" custScaleY="91184" custLinFactX="-168683" custLinFactNeighborX="-200000" custLinFactNeighborY="94589">
        <dgm:presLayoutVars>
          <dgm:bulletEnabled val="1"/>
        </dgm:presLayoutVars>
      </dgm:prSet>
      <dgm:spPr/>
      <dgm:t>
        <a:bodyPr/>
        <a:lstStyle/>
        <a:p>
          <a:endParaRPr lang="tr-TR"/>
        </a:p>
      </dgm:t>
    </dgm:pt>
  </dgm:ptLst>
  <dgm:cxnLst>
    <dgm:cxn modelId="{B9379EE1-BE99-4D37-B3B5-791DCCFF53B2}" type="presOf" srcId="{1CDF64A8-6300-419E-A080-C69C8D6B7E7B}" destId="{C9E929CA-7977-43FF-B9CC-96E898C2BB60}" srcOrd="1" destOrd="0" presId="urn:microsoft.com/office/officeart/2005/8/layout/process1"/>
    <dgm:cxn modelId="{74936D78-A0A7-496A-9C87-64E968B4B2F3}" type="presOf" srcId="{D6408169-4DAE-47CF-AACA-79547ED8390E}" destId="{A801ED96-DCA9-4ADA-ABA0-7709E7C36834}" srcOrd="0" destOrd="0" presId="urn:microsoft.com/office/officeart/2005/8/layout/process1"/>
    <dgm:cxn modelId="{AC4320F9-AB4E-4E37-942C-E6CE03E402B7}" type="presOf" srcId="{D6408169-4DAE-47CF-AACA-79547ED8390E}" destId="{C4DB471D-11A6-4AF7-949A-CDD1CC7E48EB}" srcOrd="1" destOrd="0" presId="urn:microsoft.com/office/officeart/2005/8/layout/process1"/>
    <dgm:cxn modelId="{DEC9022C-E392-4400-88EA-93B19E8712ED}" type="presOf" srcId="{92E633CD-0959-4027-9E51-EEAED3A440CF}" destId="{4B3F580A-E13D-41A7-89B1-DC8C738E3A29}" srcOrd="0" destOrd="0" presId="urn:microsoft.com/office/officeart/2005/8/layout/process1"/>
    <dgm:cxn modelId="{3DE2D232-2B03-424C-9F13-329D45D61BB9}" srcId="{A7744F79-EE86-4AA8-8FD9-3E7C4FBA3663}" destId="{92E633CD-0959-4027-9E51-EEAED3A440CF}" srcOrd="1" destOrd="0" parTransId="{D99BECF0-1566-4884-8F7D-E51E1C66EC14}" sibTransId="{D6408169-4DAE-47CF-AACA-79547ED8390E}"/>
    <dgm:cxn modelId="{AF997D2E-B471-4779-8A87-767868E166CE}" type="presOf" srcId="{09406397-7448-40A8-A952-94B082EECC64}" destId="{DE8316FE-3E81-434E-B5F4-57972D8EED2A}" srcOrd="0" destOrd="0" presId="urn:microsoft.com/office/officeart/2005/8/layout/process1"/>
    <dgm:cxn modelId="{8E6ACA49-9CDB-4280-914C-AF8D084472E3}" srcId="{A7744F79-EE86-4AA8-8FD9-3E7C4FBA3663}" destId="{03B02C6C-F4D9-4F04-8FDC-BD9C8A360D43}" srcOrd="2" destOrd="0" parTransId="{8A152CF9-608C-4D9C-9CB1-F3F186E0E9D6}" sibTransId="{76CA707A-983F-41AA-9139-702A7FC8EA65}"/>
    <dgm:cxn modelId="{E3750260-EDE6-4CA5-86B8-EDE1F06A9307}" type="presOf" srcId="{1CDF64A8-6300-419E-A080-C69C8D6B7E7B}" destId="{050502E1-A893-43BB-A22D-AB30D4C09171}" srcOrd="0" destOrd="0" presId="urn:microsoft.com/office/officeart/2005/8/layout/process1"/>
    <dgm:cxn modelId="{EBDD45D8-FBC4-4821-B55F-7FE764F694BD}" type="presOf" srcId="{A7744F79-EE86-4AA8-8FD9-3E7C4FBA3663}" destId="{2D15557B-DC3E-4E5F-8673-16D747E2911A}" srcOrd="0" destOrd="0" presId="urn:microsoft.com/office/officeart/2005/8/layout/process1"/>
    <dgm:cxn modelId="{C4247CAC-BC0A-48AC-AE57-F64135BC8E5C}" type="presOf" srcId="{03B02C6C-F4D9-4F04-8FDC-BD9C8A360D43}" destId="{082480E6-57CE-4CE5-A338-3CB470031FEB}" srcOrd="0" destOrd="0" presId="urn:microsoft.com/office/officeart/2005/8/layout/process1"/>
    <dgm:cxn modelId="{01B59047-F183-423A-89A1-A12B2781A6BE}" srcId="{A7744F79-EE86-4AA8-8FD9-3E7C4FBA3663}" destId="{09406397-7448-40A8-A952-94B082EECC64}" srcOrd="0" destOrd="0" parTransId="{A673E351-19C7-405F-8F99-57AE64CBEBBA}" sibTransId="{1CDF64A8-6300-419E-A080-C69C8D6B7E7B}"/>
    <dgm:cxn modelId="{E94417D5-92D0-449E-8243-ABAA0070C962}" type="presParOf" srcId="{2D15557B-DC3E-4E5F-8673-16D747E2911A}" destId="{DE8316FE-3E81-434E-B5F4-57972D8EED2A}" srcOrd="0" destOrd="0" presId="urn:microsoft.com/office/officeart/2005/8/layout/process1"/>
    <dgm:cxn modelId="{D3FB6A80-7156-4387-BF57-CC7F1D969BDC}" type="presParOf" srcId="{2D15557B-DC3E-4E5F-8673-16D747E2911A}" destId="{050502E1-A893-43BB-A22D-AB30D4C09171}" srcOrd="1" destOrd="0" presId="urn:microsoft.com/office/officeart/2005/8/layout/process1"/>
    <dgm:cxn modelId="{4A3D39B3-DEA8-4964-8F4F-1EE98D609880}" type="presParOf" srcId="{050502E1-A893-43BB-A22D-AB30D4C09171}" destId="{C9E929CA-7977-43FF-B9CC-96E898C2BB60}" srcOrd="0" destOrd="0" presId="urn:microsoft.com/office/officeart/2005/8/layout/process1"/>
    <dgm:cxn modelId="{39F6E3EF-56F2-40C9-A79C-92C1EDA7FECA}" type="presParOf" srcId="{2D15557B-DC3E-4E5F-8673-16D747E2911A}" destId="{4B3F580A-E13D-41A7-89B1-DC8C738E3A29}" srcOrd="2" destOrd="0" presId="urn:microsoft.com/office/officeart/2005/8/layout/process1"/>
    <dgm:cxn modelId="{5030D97E-C5A9-4BC6-8D32-2F5CC1369284}" type="presParOf" srcId="{2D15557B-DC3E-4E5F-8673-16D747E2911A}" destId="{A801ED96-DCA9-4ADA-ABA0-7709E7C36834}" srcOrd="3" destOrd="0" presId="urn:microsoft.com/office/officeart/2005/8/layout/process1"/>
    <dgm:cxn modelId="{84B2AD08-4F5B-4842-8873-68C711208FEA}" type="presParOf" srcId="{A801ED96-DCA9-4ADA-ABA0-7709E7C36834}" destId="{C4DB471D-11A6-4AF7-949A-CDD1CC7E48EB}" srcOrd="0" destOrd="0" presId="urn:microsoft.com/office/officeart/2005/8/layout/process1"/>
    <dgm:cxn modelId="{E6DB1FBA-0B38-4211-8628-27229EB831BB}" type="presParOf" srcId="{2D15557B-DC3E-4E5F-8673-16D747E2911A}" destId="{082480E6-57CE-4CE5-A338-3CB470031FEB}"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2#3" qsCatId="3D" csTypeId="urn:microsoft.com/office/officeart/2005/8/colors/colorful2" csCatId="colorful" phldr="1"/>
      <dgm:spPr/>
      <dgm:t>
        <a:bodyPr/>
        <a:lstStyle/>
        <a:p>
          <a:endParaRPr lang="tr-TR"/>
        </a:p>
      </dgm:t>
    </dgm:pt>
    <dgm:pt modelId="{AE05DA31-0E84-4006-AD8D-B2DF1CB436D6}">
      <dgm:prSet phldrT="[Metin]" custT="1"/>
      <dgm:spPr/>
      <dgm:t>
        <a:bodyPr/>
        <a:lstStyle/>
        <a:p>
          <a:r>
            <a:rPr lang="tr-TR" sz="3200" dirty="0" smtClean="0"/>
            <a:t>Yapı Kayıt B</a:t>
          </a:r>
          <a:r>
            <a:rPr lang="es-ES" sz="3200" dirty="0" smtClean="0"/>
            <a:t>elgesi alan yapılara elektrik, su ve doğal gaz</a:t>
          </a:r>
          <a:r>
            <a:rPr lang="tr-TR" sz="3200" dirty="0" smtClean="0"/>
            <a:t> bağlanabilecektir</a:t>
          </a:r>
          <a:r>
            <a:rPr lang="tr-TR" sz="2800" dirty="0" smtClean="0"/>
            <a:t>.</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LinFactY="26669" custLinFactNeighborY="100000">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EED82CFA-DE66-4D25-ACC1-B7C1BC3635D7}" type="presOf" srcId="{C2DF0C8D-E4E5-4E69-89CB-376D49E729A0}" destId="{3DEF535F-14C5-4509-9466-7D88118C4B83}" srcOrd="0" destOrd="0" presId="urn:microsoft.com/office/officeart/2005/8/layout/vList2"/>
    <dgm:cxn modelId="{CA950041-32FB-4137-9C09-38BC3D0830C3}" type="presOf" srcId="{AE05DA31-0E84-4006-AD8D-B2DF1CB436D6}" destId="{7AFD7498-6C8F-4B02-B5E8-CDCDFAD29709}" srcOrd="0" destOrd="0" presId="urn:microsoft.com/office/officeart/2005/8/layout/vList2"/>
    <dgm:cxn modelId="{3859F1AE-9DD2-4548-B39C-E00902C58967}"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E05DA31-0E84-4006-AD8D-B2DF1CB436D6}">
      <dgm:prSet phldrT="[Metin]"/>
      <dgm:spPr/>
      <dgm:t>
        <a:bodyPr/>
        <a:lstStyle/>
        <a:p>
          <a:pPr algn="l"/>
          <a:r>
            <a:rPr lang="tr-TR" dirty="0" smtClean="0"/>
            <a:t>Yapı Kayıt B</a:t>
          </a:r>
          <a:r>
            <a:rPr lang="es-ES" dirty="0" smtClean="0"/>
            <a:t>elgesi </a:t>
          </a:r>
          <a:r>
            <a:rPr lang="tr-TR" dirty="0" smtClean="0"/>
            <a:t>alan binalar için yıkılma endişesi son bulacaktır. Ancak depremsellik açısından yapılarda alınması gereken her türlü tedbiri malikleri alacaklardır.</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645E0076-CD0E-4F5C-848A-0115120C003A}" type="presOf" srcId="{AE05DA31-0E84-4006-AD8D-B2DF1CB436D6}" destId="{7AFD7498-6C8F-4B02-B5E8-CDCDFAD29709}" srcOrd="0" destOrd="0" presId="urn:microsoft.com/office/officeart/2005/8/layout/vList2"/>
    <dgm:cxn modelId="{C37308C3-C4EF-4F95-A5F0-E9F7F3CFC7EF}" srcId="{C2DF0C8D-E4E5-4E69-89CB-376D49E729A0}" destId="{AE05DA31-0E84-4006-AD8D-B2DF1CB436D6}" srcOrd="0" destOrd="0" parTransId="{7F61638F-561A-42AB-823F-A30F4F60C03D}" sibTransId="{E0D75B3C-21E3-44D3-8623-EC7298B914C7}"/>
    <dgm:cxn modelId="{746008FA-91F2-4DF2-A8E1-443CFCB95E30}" type="presOf" srcId="{C2DF0C8D-E4E5-4E69-89CB-376D49E729A0}" destId="{3DEF535F-14C5-4509-9466-7D88118C4B83}" srcOrd="0" destOrd="0" presId="urn:microsoft.com/office/officeart/2005/8/layout/vList2"/>
    <dgm:cxn modelId="{3AEAC52B-79E0-4E05-80B7-370B9B526B37}"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DF0C8D-E4E5-4E69-89CB-376D49E729A0}"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tr-TR"/>
        </a:p>
      </dgm:t>
    </dgm:pt>
    <dgm:pt modelId="{AE05DA31-0E84-4006-AD8D-B2DF1CB436D6}">
      <dgm:prSet phldrT="[Metin]"/>
      <dgm:spPr/>
      <dgm:t>
        <a:bodyPr/>
        <a:lstStyle/>
        <a:p>
          <a:r>
            <a:rPr lang="tr-TR" dirty="0" smtClean="0"/>
            <a:t>Yapı Kayıt B</a:t>
          </a:r>
          <a:r>
            <a:rPr lang="es-ES" dirty="0" smtClean="0"/>
            <a:t>elgesi </a:t>
          </a:r>
          <a:r>
            <a:rPr lang="tr-TR" dirty="0" smtClean="0"/>
            <a:t>alan binalar için İmar Kanunu’na göre alınmış yıkım kararları ile tahsil edilemeyen para cezaları iptal edilecektir.</a:t>
          </a:r>
        </a:p>
      </dgm:t>
    </dgm:pt>
    <dgm:pt modelId="{7F61638F-561A-42AB-823F-A30F4F60C03D}" type="parTrans" cxnId="{C37308C3-C4EF-4F95-A5F0-E9F7F3CFC7EF}">
      <dgm:prSet/>
      <dgm:spPr/>
      <dgm:t>
        <a:bodyPr/>
        <a:lstStyle/>
        <a:p>
          <a:endParaRPr lang="tr-TR"/>
        </a:p>
      </dgm:t>
    </dgm:pt>
    <dgm:pt modelId="{E0D75B3C-21E3-44D3-8623-EC7298B914C7}" type="sibTrans" cxnId="{C37308C3-C4EF-4F95-A5F0-E9F7F3CFC7EF}">
      <dgm:prSet/>
      <dgm:spPr/>
      <dgm:t>
        <a:bodyPr/>
        <a:lstStyle/>
        <a:p>
          <a:endParaRPr lang="tr-TR"/>
        </a:p>
      </dgm:t>
    </dgm:pt>
    <dgm:pt modelId="{3DEF535F-14C5-4509-9466-7D88118C4B83}" type="pres">
      <dgm:prSet presAssocID="{C2DF0C8D-E4E5-4E69-89CB-376D49E729A0}" presName="linear" presStyleCnt="0">
        <dgm:presLayoutVars>
          <dgm:animLvl val="lvl"/>
          <dgm:resizeHandles val="exact"/>
        </dgm:presLayoutVars>
      </dgm:prSet>
      <dgm:spPr/>
      <dgm:t>
        <a:bodyPr/>
        <a:lstStyle/>
        <a:p>
          <a:endParaRPr lang="tr-TR"/>
        </a:p>
      </dgm:t>
    </dgm:pt>
    <dgm:pt modelId="{7AFD7498-6C8F-4B02-B5E8-CDCDFAD29709}" type="pres">
      <dgm:prSet presAssocID="{AE05DA31-0E84-4006-AD8D-B2DF1CB436D6}" presName="parentText" presStyleLbl="node1" presStyleIdx="0" presStyleCnt="1" custScaleY="101848" custLinFactNeighborY="728">
        <dgm:presLayoutVars>
          <dgm:chMax val="0"/>
          <dgm:bulletEnabled val="1"/>
        </dgm:presLayoutVars>
      </dgm:prSet>
      <dgm:spPr/>
      <dgm:t>
        <a:bodyPr/>
        <a:lstStyle/>
        <a:p>
          <a:endParaRPr lang="tr-TR"/>
        </a:p>
      </dgm:t>
    </dgm:pt>
  </dgm:ptLst>
  <dgm:cxnLst>
    <dgm:cxn modelId="{C37308C3-C4EF-4F95-A5F0-E9F7F3CFC7EF}" srcId="{C2DF0C8D-E4E5-4E69-89CB-376D49E729A0}" destId="{AE05DA31-0E84-4006-AD8D-B2DF1CB436D6}" srcOrd="0" destOrd="0" parTransId="{7F61638F-561A-42AB-823F-A30F4F60C03D}" sibTransId="{E0D75B3C-21E3-44D3-8623-EC7298B914C7}"/>
    <dgm:cxn modelId="{2C641145-BA6A-441D-B935-3CA58B38EC9A}" type="presOf" srcId="{C2DF0C8D-E4E5-4E69-89CB-376D49E729A0}" destId="{3DEF535F-14C5-4509-9466-7D88118C4B83}" srcOrd="0" destOrd="0" presId="urn:microsoft.com/office/officeart/2005/8/layout/vList2"/>
    <dgm:cxn modelId="{7157121E-54A9-4A7E-9536-7079AD6AA402}" type="presOf" srcId="{AE05DA31-0E84-4006-AD8D-B2DF1CB436D6}" destId="{7AFD7498-6C8F-4B02-B5E8-CDCDFAD29709}" srcOrd="0" destOrd="0" presId="urn:microsoft.com/office/officeart/2005/8/layout/vList2"/>
    <dgm:cxn modelId="{F4C9AE22-67F1-47DC-994F-955216DBCF56}" type="presParOf" srcId="{3DEF535F-14C5-4509-9466-7D88118C4B83}" destId="{7AFD7498-6C8F-4B02-B5E8-CDCDFAD297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21841"/>
          <a:ext cx="8640960" cy="1511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Vatandaşların, devletle ihtilaflı durumunu ortadan kaldırmak,</a:t>
          </a:r>
          <a:endParaRPr lang="tr-TR" sz="3800" kern="1200" dirty="0"/>
        </a:p>
      </dsp:txBody>
      <dsp:txXfrm>
        <a:off x="0" y="21841"/>
        <a:ext cx="8640960" cy="1511640"/>
      </dsp:txXfrm>
    </dsp:sp>
    <dsp:sp modelId="{069E2121-F269-4188-80E1-2024CAA6DF7A}">
      <dsp:nvSpPr>
        <dsp:cNvPr id="0" name=""/>
        <dsp:cNvSpPr/>
      </dsp:nvSpPr>
      <dsp:spPr>
        <a:xfrm>
          <a:off x="0" y="1598178"/>
          <a:ext cx="8640960" cy="1511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İmara aykırı, ruhsatsız veya ruhsat eklerine aykırı olan yapıların,</a:t>
          </a:r>
          <a:endParaRPr lang="tr-TR" sz="3800" kern="1200" dirty="0"/>
        </a:p>
      </dsp:txBody>
      <dsp:txXfrm>
        <a:off x="0" y="1598178"/>
        <a:ext cx="8640960" cy="1511640"/>
      </dsp:txXfrm>
    </dsp:sp>
    <dsp:sp modelId="{AA5E675B-827D-4F60-B4B6-0F8480FBF249}">
      <dsp:nvSpPr>
        <dsp:cNvPr id="0" name=""/>
        <dsp:cNvSpPr/>
      </dsp:nvSpPr>
      <dsp:spPr>
        <a:xfrm>
          <a:off x="0" y="3196200"/>
          <a:ext cx="864096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48260" rIns="270256" bIns="48260" numCol="1" spcCol="1270" anchor="t" anchorCtr="0">
          <a:noAutofit/>
        </a:bodyPr>
        <a:lstStyle/>
        <a:p>
          <a:pPr marL="285750" lvl="1" indent="-285750" algn="l" defTabSz="1333500">
            <a:lnSpc>
              <a:spcPct val="90000"/>
            </a:lnSpc>
            <a:spcBef>
              <a:spcPct val="0"/>
            </a:spcBef>
            <a:spcAft>
              <a:spcPct val="20000"/>
            </a:spcAft>
            <a:buChar char="••"/>
          </a:pPr>
          <a:endParaRPr lang="tr-TR" sz="3000" kern="1200"/>
        </a:p>
      </dsp:txBody>
      <dsp:txXfrm>
        <a:off x="0" y="3196200"/>
        <a:ext cx="8640960" cy="629280"/>
      </dsp:txXfrm>
    </dsp:sp>
    <dsp:sp modelId="{67531A6F-1024-4223-98EC-420979D5F8B8}">
      <dsp:nvSpPr>
        <dsp:cNvPr id="0" name=""/>
        <dsp:cNvSpPr/>
      </dsp:nvSpPr>
      <dsp:spPr>
        <a:xfrm>
          <a:off x="0" y="3175883"/>
          <a:ext cx="8640960" cy="1511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Kayıt altına alınması ile bu yapılara yasallık kazandırmaktır.</a:t>
          </a:r>
          <a:endParaRPr lang="tr-TR" sz="3800" kern="1200" dirty="0"/>
        </a:p>
      </dsp:txBody>
      <dsp:txXfrm>
        <a:off x="0" y="3175883"/>
        <a:ext cx="8640960" cy="15116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155705"/>
          <a:ext cx="9036496" cy="15103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Yapı kayıt sahipleri kendi mülklerini ekonomik bir</a:t>
          </a:r>
        </a:p>
        <a:p>
          <a:pPr lvl="0" algn="l" defTabSz="1422400">
            <a:lnSpc>
              <a:spcPct val="90000"/>
            </a:lnSpc>
            <a:spcBef>
              <a:spcPct val="0"/>
            </a:spcBef>
            <a:spcAft>
              <a:spcPct val="35000"/>
            </a:spcAft>
          </a:pPr>
          <a:r>
            <a:rPr lang="tr-TR" sz="3200" kern="1200" dirty="0" smtClean="0"/>
            <a:t>değer olarak gösterebileceklerdir.</a:t>
          </a:r>
        </a:p>
      </dsp:txBody>
      <dsp:txXfrm>
        <a:off x="0" y="155705"/>
        <a:ext cx="9036496" cy="15103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255037"/>
          <a:ext cx="9036496" cy="18202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Yapı kayıt belgesi verilen yapılarda iş yeri açma ve çalışma ruhsatı için yapı kullanma izin belgesi aranmaz.</a:t>
          </a:r>
        </a:p>
      </dsp:txBody>
      <dsp:txXfrm>
        <a:off x="0" y="255037"/>
        <a:ext cx="9036496" cy="182020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62487"/>
          <a:ext cx="9036496" cy="35203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tr-TR" sz="3000" b="0" i="0" kern="1200" dirty="0" smtClean="0"/>
            <a:t>Yapı Kayıt Belgesi alındıktan sonra yapı ruhsatı alıp da yapı kullanma izin belgesi almamış veya yapı ruhsatı bulunmayan yapılarda, yapı kullanma izin belgesi aranmaksızın kullanım maksadı değişiklikleri de dahil olmak üzere tapuda cins değişikliği ve kat mülkiyeti tesisi yapılabilmesi için alacaktır. </a:t>
          </a:r>
          <a:endParaRPr lang="tr-TR" sz="3000" kern="1200" dirty="0" smtClean="0"/>
        </a:p>
      </dsp:txBody>
      <dsp:txXfrm>
        <a:off x="0" y="62487"/>
        <a:ext cx="9036496" cy="35203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101381"/>
          <a:ext cx="9036496" cy="162060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tr-TR" sz="4000" kern="1200" dirty="0" smtClean="0"/>
            <a:t>Yapı Kayıt B</a:t>
          </a:r>
          <a:r>
            <a:rPr lang="es-ES" sz="4000" kern="1200" dirty="0" smtClean="0"/>
            <a:t>elgesi </a:t>
          </a:r>
          <a:r>
            <a:rPr lang="tr-TR" sz="4000" kern="1200" dirty="0" smtClean="0"/>
            <a:t>verilen yapılarda ruhsat almadan basit tadilatlar yapılabilir.</a:t>
          </a:r>
        </a:p>
      </dsp:txBody>
      <dsp:txXfrm>
        <a:off x="0" y="101381"/>
        <a:ext cx="9036496" cy="162060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251141"/>
          <a:ext cx="9036496" cy="13167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Yapının yeniden yapılması veya kentsel dönüşüm uygulamasına kadar geçerlidir.</a:t>
          </a:r>
        </a:p>
      </dsp:txBody>
      <dsp:txXfrm>
        <a:off x="0" y="251141"/>
        <a:ext cx="9036496" cy="131674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01330-34C6-4871-9512-886FBA36393A}">
      <dsp:nvSpPr>
        <dsp:cNvPr id="0" name=""/>
        <dsp:cNvSpPr/>
      </dsp:nvSpPr>
      <dsp:spPr>
        <a:xfrm rot="16200000">
          <a:off x="443" y="451603"/>
          <a:ext cx="3433049" cy="3433049"/>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tr-TR" sz="3600" b="1" kern="1200" dirty="0" smtClean="0"/>
            <a:t>31.10.2018</a:t>
          </a:r>
          <a:endParaRPr lang="tr-TR" sz="3600" b="1" kern="1200" dirty="0"/>
        </a:p>
      </dsp:txBody>
      <dsp:txXfrm rot="16200000">
        <a:off x="443" y="451603"/>
        <a:ext cx="3433049" cy="3433049"/>
      </dsp:txXfrm>
    </dsp:sp>
    <dsp:sp modelId="{B7727A09-5454-41D8-9BFE-3DFECAD24408}">
      <dsp:nvSpPr>
        <dsp:cNvPr id="0" name=""/>
        <dsp:cNvSpPr/>
      </dsp:nvSpPr>
      <dsp:spPr>
        <a:xfrm rot="5400000">
          <a:off x="3646954" y="451603"/>
          <a:ext cx="3433049" cy="3433049"/>
        </a:xfrm>
        <a:prstGeom prst="downArrow">
          <a:avLst>
            <a:gd name="adj1" fmla="val 50000"/>
            <a:gd name="adj2" fmla="val 35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tr-TR" sz="3600" b="1" kern="1200" dirty="0" smtClean="0">
              <a:solidFill>
                <a:schemeClr val="bg1"/>
              </a:solidFill>
            </a:rPr>
            <a:t>31.12.2018</a:t>
          </a:r>
          <a:endParaRPr lang="tr-TR" sz="3600" b="1" kern="1200" dirty="0">
            <a:solidFill>
              <a:schemeClr val="bg1"/>
            </a:solidFill>
          </a:endParaRPr>
        </a:p>
      </dsp:txBody>
      <dsp:txXfrm rot="5400000">
        <a:off x="3646954" y="451603"/>
        <a:ext cx="3433049" cy="343304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D4EEB8-FD68-42A3-B80C-AC57DE57366B}">
      <dsp:nvSpPr>
        <dsp:cNvPr id="0" name=""/>
        <dsp:cNvSpPr/>
      </dsp:nvSpPr>
      <dsp:spPr>
        <a:xfrm>
          <a:off x="0" y="0"/>
          <a:ext cx="8748464" cy="1813957"/>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Vatandaşlar e- devlet üzerinden başvuru yapabilecekler</a:t>
          </a:r>
        </a:p>
        <a:p>
          <a:pPr lvl="0" algn="l" defTabSz="1244600">
            <a:lnSpc>
              <a:spcPct val="90000"/>
            </a:lnSpc>
            <a:spcBef>
              <a:spcPct val="0"/>
            </a:spcBef>
            <a:spcAft>
              <a:spcPct val="35000"/>
            </a:spcAft>
          </a:pPr>
          <a:r>
            <a:rPr lang="it-IT" sz="2800" kern="1200" dirty="0" smtClean="0"/>
            <a:t>e - Devlet şifresi ( e - Devlet şifresi PTT ‘den temin edilir. )</a:t>
          </a:r>
          <a:endParaRPr lang="tr-TR" sz="2800" kern="1200" dirty="0"/>
        </a:p>
      </dsp:txBody>
      <dsp:txXfrm>
        <a:off x="0" y="0"/>
        <a:ext cx="8748464" cy="1813957"/>
      </dsp:txXfrm>
    </dsp:sp>
    <dsp:sp modelId="{069E2121-F269-4188-80E1-2024CAA6DF7A}">
      <dsp:nvSpPr>
        <dsp:cNvPr id="0" name=""/>
        <dsp:cNvSpPr/>
      </dsp:nvSpPr>
      <dsp:spPr>
        <a:xfrm>
          <a:off x="0" y="1981836"/>
          <a:ext cx="8748464" cy="1813957"/>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Vatandaşların kendi rızası ile müracaatı ve kendi beyanı esas alınacaktır. </a:t>
          </a:r>
        </a:p>
        <a:p>
          <a:pPr lvl="0" algn="l" defTabSz="1244600">
            <a:lnSpc>
              <a:spcPct val="90000"/>
            </a:lnSpc>
            <a:spcBef>
              <a:spcPct val="0"/>
            </a:spcBef>
            <a:spcAft>
              <a:spcPct val="35000"/>
            </a:spcAft>
          </a:pPr>
          <a:endParaRPr lang="tr-TR" sz="3400" kern="1200" dirty="0"/>
        </a:p>
      </dsp:txBody>
      <dsp:txXfrm>
        <a:off x="0" y="1981836"/>
        <a:ext cx="8748464" cy="181395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0"/>
          <a:ext cx="8784976" cy="38846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lt1"/>
              </a:solidFill>
              <a:latin typeface="+mn-lt"/>
              <a:ea typeface="+mn-ea"/>
              <a:cs typeface="+mn-cs"/>
            </a:rPr>
            <a:t>YAPI RUHSATI VEYA YAPI KULLANMA İZNİ BULUNMAYAN YAPILARDA</a:t>
          </a:r>
        </a:p>
        <a:p>
          <a:pPr lvl="0" algn="just" defTabSz="889000">
            <a:lnSpc>
              <a:spcPct val="90000"/>
            </a:lnSpc>
            <a:spcBef>
              <a:spcPct val="0"/>
            </a:spcBef>
            <a:spcAft>
              <a:spcPct val="35000"/>
            </a:spcAft>
          </a:pPr>
          <a:r>
            <a:rPr lang="tr-TR" sz="2000" b="1" kern="1200" dirty="0" smtClean="0">
              <a:solidFill>
                <a:schemeClr val="lt1"/>
              </a:solidFill>
              <a:latin typeface="+mn-lt"/>
              <a:ea typeface="+mn-ea"/>
              <a:cs typeface="+mn-cs"/>
            </a:rPr>
            <a:t> </a:t>
          </a:r>
          <a:r>
            <a:rPr lang="tr-TR" sz="2000" b="1" kern="1200" dirty="0" smtClean="0">
              <a:solidFill>
                <a:srgbClr val="FFC000"/>
              </a:solidFill>
              <a:latin typeface="+mn-lt"/>
              <a:ea typeface="+mn-ea"/>
              <a:cs typeface="+mn-cs"/>
            </a:rPr>
            <a:t>A</a:t>
          </a:r>
          <a:r>
            <a:rPr lang="tr-TR" sz="2000" b="1" u="sng" kern="1200" dirty="0" smtClean="0">
              <a:solidFill>
                <a:srgbClr val="FFC000"/>
              </a:solidFill>
              <a:latin typeface="+mn-lt"/>
              <a:ea typeface="+mn-ea"/>
              <a:cs typeface="+mn-cs"/>
            </a:rPr>
            <a:t>ykırılıklarda, birinci fıkranın (c) bendi uyarınca yapının tamamı için hesaplanan Yapı Kayıt Belgesi bedeline, kendi bağımsız bölümünün kullanım durumuna göre eşit olarak katılmak zorundadır. </a:t>
          </a:r>
          <a:r>
            <a:rPr lang="tr-TR" sz="2000" b="1" u="none" kern="1200" dirty="0" smtClean="0">
              <a:solidFill>
                <a:schemeClr val="bg1"/>
              </a:solidFill>
              <a:latin typeface="+mn-lt"/>
              <a:ea typeface="+mn-ea"/>
              <a:cs typeface="+mn-cs"/>
            </a:rPr>
            <a:t>Yapı ruhsatı veya yapı kullanma izni bulunmayan yapılardaki aykırılıklarda, </a:t>
          </a:r>
          <a:r>
            <a:rPr lang="tr-TR" sz="2000" b="1" u="sng" kern="1200" dirty="0" smtClean="0">
              <a:solidFill>
                <a:srgbClr val="FFC000"/>
              </a:solidFill>
              <a:latin typeface="+mn-lt"/>
              <a:ea typeface="+mn-ea"/>
              <a:cs typeface="+mn-cs"/>
            </a:rPr>
            <a:t>Yapı Kayıt Belgesi bedelinin tamamı ödenmeden Yapı Kayıt Belgesi düzenlenmez. </a:t>
          </a:r>
          <a:r>
            <a:rPr lang="tr-TR" sz="2000" b="1" kern="1200" dirty="0" smtClean="0">
              <a:solidFill>
                <a:schemeClr val="lt1"/>
              </a:solidFill>
              <a:latin typeface="+mn-lt"/>
              <a:ea typeface="+mn-ea"/>
              <a:cs typeface="+mn-cs"/>
            </a:rPr>
            <a:t>Yapı Kayıt Belgesi bedelinin tamamını ödeyen yapı maliki genel hükümler çerçevesinde diğer yapı maliklerinden kendi paylarına düşen miktarı talep etme hakkına sahiptir.</a:t>
          </a:r>
        </a:p>
      </dsp:txBody>
      <dsp:txXfrm>
        <a:off x="0" y="0"/>
        <a:ext cx="8784976" cy="388463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0"/>
          <a:ext cx="8784976" cy="3138066"/>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latin typeface="+mn-lt"/>
              <a:ea typeface="+mn-ea"/>
              <a:cs typeface="+mn-cs"/>
            </a:rPr>
            <a:t>20.09.2018 TARİH VE 30541 SAYILI TEBLİĞ</a:t>
          </a:r>
        </a:p>
        <a:p>
          <a:pPr lvl="0" algn="just" defTabSz="889000">
            <a:lnSpc>
              <a:spcPct val="90000"/>
            </a:lnSpc>
            <a:spcBef>
              <a:spcPct val="0"/>
            </a:spcBef>
            <a:spcAft>
              <a:spcPct val="35000"/>
            </a:spcAft>
          </a:pPr>
          <a:r>
            <a:rPr lang="tr-TR" sz="2000" b="1" kern="1200" dirty="0" smtClean="0">
              <a:latin typeface="+mn-lt"/>
              <a:ea typeface="+mn-ea"/>
              <a:cs typeface="+mn-cs"/>
            </a:rPr>
            <a:t>YAPI RUHSATI VEYA YAPI KULLANMA İZNİ BULUNMAYAN YAPILARDA</a:t>
          </a:r>
        </a:p>
        <a:p>
          <a:pPr lvl="0" algn="just" defTabSz="889000">
            <a:lnSpc>
              <a:spcPct val="90000"/>
            </a:lnSpc>
            <a:spcBef>
              <a:spcPct val="0"/>
            </a:spcBef>
            <a:spcAft>
              <a:spcPct val="35000"/>
            </a:spcAft>
          </a:pPr>
          <a:r>
            <a:rPr lang="tr-TR" sz="2000" kern="1200" dirty="0" smtClean="0"/>
            <a:t>	Yapının tamamı için yapı kullanma izni bulunan yapılarda ise ruhsat ve eklerine aykırılık hangi bağımsız bölümde/bölümlerde yapılmış ise o bağımsız bölümler için ayrı ayrı veya yapının tamamı tek bir malike ait ise ve aykırılık bütün bağımsız bölümlerde yapılmış ise yapının tamamı için düzenlenir.</a:t>
          </a:r>
        </a:p>
      </dsp:txBody>
      <dsp:txXfrm>
        <a:off x="0" y="0"/>
        <a:ext cx="8784976" cy="313806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B5BEB-DD2B-418D-9CD1-838CBA9FD02B}">
      <dsp:nvSpPr>
        <dsp:cNvPr id="0" name=""/>
        <dsp:cNvSpPr/>
      </dsp:nvSpPr>
      <dsp:spPr>
        <a:xfrm>
          <a:off x="0" y="0"/>
          <a:ext cx="8172400" cy="4628520"/>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smtClean="0">
              <a:latin typeface="+mj-lt"/>
              <a:cs typeface="+mn-cs"/>
            </a:rPr>
            <a:t> </a:t>
          </a:r>
          <a:r>
            <a:rPr lang="tr-TR" sz="2300" b="1" kern="1200" dirty="0" smtClean="0">
              <a:latin typeface="+mj-lt"/>
              <a:cs typeface="+mn-cs"/>
            </a:rPr>
            <a:t>YAPI KULLANMA İZNİ BULUNAN YAPILARDAKİ AYKIRILIKLARDA, 	</a:t>
          </a:r>
        </a:p>
        <a:p>
          <a:pPr lvl="0" algn="just" defTabSz="1022350">
            <a:lnSpc>
              <a:spcPct val="90000"/>
            </a:lnSpc>
            <a:spcBef>
              <a:spcPct val="0"/>
            </a:spcBef>
            <a:spcAft>
              <a:spcPct val="35000"/>
            </a:spcAft>
          </a:pPr>
          <a:r>
            <a:rPr lang="tr-TR" sz="2300" b="1" kern="1200" dirty="0" smtClean="0">
              <a:latin typeface="+mj-lt"/>
              <a:cs typeface="+mn-cs"/>
            </a:rPr>
            <a:t>	</a:t>
          </a:r>
          <a:r>
            <a:rPr lang="tr-TR" sz="2300" kern="1200" dirty="0" smtClean="0">
              <a:latin typeface="+mj-lt"/>
              <a:cs typeface="+mn-cs"/>
            </a:rPr>
            <a:t>Yapı kullanma izni bulunan yapılardaki aykırılıklarda, aykırılık hangi bağımsız bölüm/bölümler ile ilgili ise o bölüm/bağımsız bölümlerin yapı maliklerinin, kendi bağımsız bölümleri için ödenmesi gereken bedeli ödemeleri durumunda aykırılığı olan bağımsız bölüm belirtilerek Yapı Kayıt Belgesi düzenlenir. Bağımsız bölümünde aykırılık olmasına rağmen kendi bağımsız bölümüne düşen bedeli ödemeyen ve aykırılığı olan bağımsız bölümünü gösteren Yapı Kayıt Belgesi almayanlar aynı binada başka bir bağımsız bölüm için düzenlenen Yapı Kayıt Belgesinden faydalanmaz.</a:t>
          </a:r>
          <a:endParaRPr lang="tr-TR" sz="2300" kern="1200" dirty="0">
            <a:latin typeface="+mj-lt"/>
            <a:cs typeface="+mn-cs"/>
          </a:endParaRPr>
        </a:p>
      </dsp:txBody>
      <dsp:txXfrm>
        <a:off x="0" y="0"/>
        <a:ext cx="8172400" cy="4628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96F7C7-D663-4B22-858A-3B165488F3C0}">
      <dsp:nvSpPr>
        <dsp:cNvPr id="0" name=""/>
        <dsp:cNvSpPr/>
      </dsp:nvSpPr>
      <dsp:spPr>
        <a:xfrm>
          <a:off x="398583" y="0"/>
          <a:ext cx="2436858" cy="24368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smtClean="0"/>
            <a:t>KIRSAL</a:t>
          </a:r>
        </a:p>
        <a:p>
          <a:pPr lvl="0" algn="ctr" defTabSz="1244600">
            <a:lnSpc>
              <a:spcPct val="90000"/>
            </a:lnSpc>
            <a:spcBef>
              <a:spcPct val="0"/>
            </a:spcBef>
            <a:spcAft>
              <a:spcPct val="35000"/>
            </a:spcAft>
          </a:pPr>
          <a:r>
            <a:rPr lang="tr-TR" sz="2800" b="1" kern="1200" dirty="0" smtClean="0"/>
            <a:t>YAPILAR</a:t>
          </a:r>
          <a:endParaRPr lang="tr-TR" sz="2800" b="1" kern="1200" dirty="0"/>
        </a:p>
      </dsp:txBody>
      <dsp:txXfrm>
        <a:off x="398583" y="0"/>
        <a:ext cx="2436858" cy="2436858"/>
      </dsp:txXfrm>
    </dsp:sp>
    <dsp:sp modelId="{73030944-47B7-4C61-99C8-A0EF22895D0C}">
      <dsp:nvSpPr>
        <dsp:cNvPr id="0" name=""/>
        <dsp:cNvSpPr/>
      </dsp:nvSpPr>
      <dsp:spPr>
        <a:xfrm>
          <a:off x="3286005" y="765173"/>
          <a:ext cx="955193" cy="906511"/>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3286005" y="765173"/>
        <a:ext cx="955193" cy="906511"/>
      </dsp:txXfrm>
    </dsp:sp>
    <dsp:sp modelId="{182EC078-C0F1-4FF1-AFDE-81041C080146}">
      <dsp:nvSpPr>
        <dsp:cNvPr id="0" name=""/>
        <dsp:cNvSpPr/>
      </dsp:nvSpPr>
      <dsp:spPr>
        <a:xfrm>
          <a:off x="4637694" y="0"/>
          <a:ext cx="2436858" cy="24368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b="1" kern="1200" dirty="0" smtClean="0"/>
        </a:p>
        <a:p>
          <a:pPr lvl="0" algn="ctr" defTabSz="1244600">
            <a:lnSpc>
              <a:spcPct val="90000"/>
            </a:lnSpc>
            <a:spcBef>
              <a:spcPct val="0"/>
            </a:spcBef>
            <a:spcAft>
              <a:spcPct val="35000"/>
            </a:spcAft>
          </a:pPr>
          <a:r>
            <a:rPr lang="tr-TR" sz="2800" b="1" kern="1200" dirty="0" smtClean="0"/>
            <a:t>KENTSEL</a:t>
          </a:r>
        </a:p>
        <a:p>
          <a:pPr lvl="0" algn="ctr" defTabSz="1244600">
            <a:lnSpc>
              <a:spcPct val="90000"/>
            </a:lnSpc>
            <a:spcBef>
              <a:spcPct val="0"/>
            </a:spcBef>
            <a:spcAft>
              <a:spcPct val="35000"/>
            </a:spcAft>
          </a:pPr>
          <a:r>
            <a:rPr lang="tr-TR" sz="2800" b="1" kern="1200" dirty="0" smtClean="0"/>
            <a:t>YAPILAR</a:t>
          </a:r>
        </a:p>
        <a:p>
          <a:pPr lvl="0" algn="ctr" defTabSz="1244600">
            <a:lnSpc>
              <a:spcPct val="90000"/>
            </a:lnSpc>
            <a:spcBef>
              <a:spcPct val="0"/>
            </a:spcBef>
            <a:spcAft>
              <a:spcPct val="35000"/>
            </a:spcAft>
          </a:pPr>
          <a:endParaRPr lang="tr-TR" sz="2800" b="0" kern="1200" dirty="0">
            <a:latin typeface="+mn-lt"/>
          </a:endParaRPr>
        </a:p>
      </dsp:txBody>
      <dsp:txXfrm>
        <a:off x="4637694" y="0"/>
        <a:ext cx="2436858" cy="243685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B5BEB-DD2B-418D-9CD1-838CBA9FD02B}">
      <dsp:nvSpPr>
        <dsp:cNvPr id="0" name=""/>
        <dsp:cNvSpPr/>
      </dsp:nvSpPr>
      <dsp:spPr>
        <a:xfrm>
          <a:off x="0" y="0"/>
          <a:ext cx="8532440" cy="42681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latin typeface="+mj-lt"/>
              <a:cs typeface="+mn-cs"/>
            </a:rPr>
            <a:t> 20.09.2018 TARİH VE 30541 SAYILI TEBLİĞ </a:t>
          </a:r>
        </a:p>
        <a:p>
          <a:pPr lvl="0" algn="l" defTabSz="1066800">
            <a:lnSpc>
              <a:spcPct val="90000"/>
            </a:lnSpc>
            <a:spcBef>
              <a:spcPct val="0"/>
            </a:spcBef>
            <a:spcAft>
              <a:spcPct val="35000"/>
            </a:spcAft>
          </a:pPr>
          <a:r>
            <a:rPr lang="tr-TR" sz="2400" b="1" kern="1200" dirty="0" smtClean="0">
              <a:latin typeface="+mj-lt"/>
              <a:cs typeface="+mn-cs"/>
            </a:rPr>
            <a:t>YAPI KULLANMA İZNİ BULUNAN YAPILARDAKİ AYKIRILIKLARDA, 	</a:t>
          </a:r>
        </a:p>
        <a:p>
          <a:pPr lvl="0" algn="just" defTabSz="1066800">
            <a:lnSpc>
              <a:spcPct val="90000"/>
            </a:lnSpc>
            <a:spcBef>
              <a:spcPct val="0"/>
            </a:spcBef>
            <a:spcAft>
              <a:spcPct val="35000"/>
            </a:spcAft>
          </a:pPr>
          <a:r>
            <a:rPr lang="tr-TR" sz="2400" kern="1200" dirty="0" smtClean="0"/>
            <a:t> Yapı kullanma iznine göre tek bağımsız bölüm olarak kullanılan; alışveriş kompleksi, hastane, otel, fabrika, imalathane ve benzeri yapılardaki aykırılıklarda, yapı yaklaşık maliyet bedeli aykırılıktan dolayı meydana gelen alan üzerinden hesap edilir. Yapılan aykırılık neticesinde herhangi bir alan kazanılmamış ise veya kazanılan alan 1000 m</a:t>
          </a:r>
          <a:r>
            <a:rPr lang="tr-TR" sz="2400" kern="1200" baseline="30000" dirty="0" smtClean="0"/>
            <a:t>2</a:t>
          </a:r>
          <a:r>
            <a:rPr lang="tr-TR" sz="2400" kern="1200" dirty="0" smtClean="0"/>
            <a:t> ve/veya bu miktarın altında ise yapı yaklaşık maliyet bedeli 1000 m</a:t>
          </a:r>
          <a:r>
            <a:rPr lang="tr-TR" sz="2400" kern="1200" baseline="30000" dirty="0" smtClean="0"/>
            <a:t>2</a:t>
          </a:r>
          <a:r>
            <a:rPr lang="tr-TR" sz="2400" kern="1200" dirty="0" smtClean="0"/>
            <a:t>’den hesap edilir. </a:t>
          </a:r>
          <a:endParaRPr lang="tr-TR" sz="2400" kern="1200" dirty="0">
            <a:latin typeface="+mj-lt"/>
            <a:cs typeface="+mn-cs"/>
          </a:endParaRPr>
        </a:p>
      </dsp:txBody>
      <dsp:txXfrm>
        <a:off x="0" y="0"/>
        <a:ext cx="8532440" cy="426815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B5BEB-DD2B-418D-9CD1-838CBA9FD02B}">
      <dsp:nvSpPr>
        <dsp:cNvPr id="0" name=""/>
        <dsp:cNvSpPr/>
      </dsp:nvSpPr>
      <dsp:spPr>
        <a:xfrm>
          <a:off x="0" y="0"/>
          <a:ext cx="8579296" cy="39555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20.09.2018 TARİH VE 30541 SAYILI TEBLİĞ</a:t>
          </a:r>
        </a:p>
        <a:p>
          <a:pPr lvl="0" algn="l" defTabSz="977900">
            <a:lnSpc>
              <a:spcPct val="90000"/>
            </a:lnSpc>
            <a:spcBef>
              <a:spcPct val="0"/>
            </a:spcBef>
            <a:spcAft>
              <a:spcPct val="35000"/>
            </a:spcAft>
          </a:pPr>
          <a:r>
            <a:rPr lang="tr-TR" sz="2200" kern="1200" dirty="0" smtClean="0"/>
            <a:t>1)Hazineye ve belediyelere ait taşınmazlar üzerinde inşa edilmiş yapılar için yapının oturum alanına karşılık gelen arsa payı üzerinden,</a:t>
          </a:r>
        </a:p>
        <a:p>
          <a:pPr lvl="0" algn="l" defTabSz="977900">
            <a:lnSpc>
              <a:spcPct val="90000"/>
            </a:lnSpc>
            <a:spcBef>
              <a:spcPct val="0"/>
            </a:spcBef>
            <a:spcAft>
              <a:spcPct val="35000"/>
            </a:spcAft>
          </a:pPr>
          <a:r>
            <a:rPr lang="tr-TR" sz="2200" kern="1200" dirty="0" smtClean="0"/>
            <a:t>2) Parsel üzerinde birden fazla yapı bulunması durumunda, sadece Yapı Kayıt Belgesi müracaatında bulunulan yapıya isabet eden arsa payı üzerinden,</a:t>
          </a:r>
        </a:p>
        <a:p>
          <a:pPr lvl="0" algn="l" defTabSz="977900">
            <a:lnSpc>
              <a:spcPct val="90000"/>
            </a:lnSpc>
            <a:spcBef>
              <a:spcPct val="0"/>
            </a:spcBef>
            <a:spcAft>
              <a:spcPct val="35000"/>
            </a:spcAft>
          </a:pPr>
          <a:r>
            <a:rPr lang="tr-TR" sz="2200" kern="1200" dirty="0" smtClean="0"/>
            <a:t>3) Hisseli taşınmazlarda, yapı malikine ait hisse oranı üzerinden, hesaplama yapılır.</a:t>
          </a:r>
          <a:endParaRPr lang="tr-TR" sz="2200" b="1" kern="1200" dirty="0" smtClean="0">
            <a:latin typeface="+mj-lt"/>
            <a:cs typeface="+mn-cs"/>
          </a:endParaRPr>
        </a:p>
        <a:p>
          <a:pPr lvl="0" algn="just" defTabSz="977900">
            <a:lnSpc>
              <a:spcPct val="90000"/>
            </a:lnSpc>
            <a:spcBef>
              <a:spcPct val="0"/>
            </a:spcBef>
            <a:spcAft>
              <a:spcPct val="35000"/>
            </a:spcAft>
          </a:pPr>
          <a:r>
            <a:rPr lang="tr-TR" sz="2200" b="1" u="none" kern="1200" dirty="0" smtClean="0">
              <a:latin typeface="+mj-lt"/>
              <a:cs typeface="+mn-cs"/>
            </a:rPr>
            <a:t>	</a:t>
          </a:r>
          <a:endParaRPr lang="tr-TR" sz="2200" kern="1200" dirty="0">
            <a:latin typeface="+mj-lt"/>
            <a:cs typeface="+mn-cs"/>
          </a:endParaRPr>
        </a:p>
      </dsp:txBody>
      <dsp:txXfrm>
        <a:off x="0" y="0"/>
        <a:ext cx="8579296" cy="395557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B5BEB-DD2B-418D-9CD1-838CBA9FD02B}">
      <dsp:nvSpPr>
        <dsp:cNvPr id="0" name=""/>
        <dsp:cNvSpPr/>
      </dsp:nvSpPr>
      <dsp:spPr>
        <a:xfrm>
          <a:off x="0" y="0"/>
          <a:ext cx="9036496" cy="43243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1) Yapı Kayıt Belgesi Bedeli Eksik Olarak Ödenmiş İse;</a:t>
          </a:r>
        </a:p>
        <a:p>
          <a:pPr lvl="0" algn="just" defTabSz="1244600">
            <a:lnSpc>
              <a:spcPct val="90000"/>
            </a:lnSpc>
            <a:spcBef>
              <a:spcPct val="0"/>
            </a:spcBef>
            <a:spcAft>
              <a:spcPct val="35000"/>
            </a:spcAft>
          </a:pPr>
          <a:r>
            <a:rPr lang="tr-TR" sz="2800" kern="1200" dirty="0" smtClean="0"/>
            <a:t> Müracaat sahibince e-Devlet üzerinden gerekli düzeltme işlemi yapılması ve eksik olan meblağın ödenmesi sağlanarak, duruma uygun yeni Yapı Kayıt Belgesi düzenlenir. Eksik olan meblağın ilgilisince ödenmemesi halinde verilmiş olan Yapı Kayıt Belgesi iptal edilir, daha önce yatırılmış olan bedel iade edilmez ve yalan beyanda bulunan hakkında 5237 sayılı Kanunun 206 </a:t>
          </a:r>
          <a:r>
            <a:rPr lang="tr-TR" sz="2800" kern="1200" dirty="0" err="1" smtClean="0"/>
            <a:t>ncı</a:t>
          </a:r>
          <a:r>
            <a:rPr lang="tr-TR" sz="2800" kern="1200" dirty="0" smtClean="0"/>
            <a:t> maddesi uyarınca suç duyurusunda bulunulur.</a:t>
          </a:r>
          <a:r>
            <a:rPr lang="tr-TR" sz="2800" b="1" u="none" kern="1200" dirty="0" smtClean="0">
              <a:latin typeface="+mj-lt"/>
              <a:cs typeface="+mn-cs"/>
            </a:rPr>
            <a:t>	</a:t>
          </a:r>
          <a:endParaRPr lang="tr-TR" sz="2800" kern="1200" dirty="0">
            <a:latin typeface="+mj-lt"/>
            <a:cs typeface="+mn-cs"/>
          </a:endParaRPr>
        </a:p>
      </dsp:txBody>
      <dsp:txXfrm>
        <a:off x="0" y="0"/>
        <a:ext cx="9036496" cy="432432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2FC8B4-27FC-479E-A931-DBD5BAC23659}">
      <dsp:nvSpPr>
        <dsp:cNvPr id="0" name=""/>
        <dsp:cNvSpPr/>
      </dsp:nvSpPr>
      <dsp:spPr>
        <a:xfrm>
          <a:off x="0" y="0"/>
          <a:ext cx="9036496" cy="4829759"/>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2) </a:t>
          </a:r>
          <a:r>
            <a:rPr lang="tr-TR" sz="2400" b="1" kern="1200" dirty="0" smtClean="0"/>
            <a:t>Yapı Kayıt Belgesi Bedeli Fazla Ödenmiş İse;</a:t>
          </a:r>
        </a:p>
        <a:p>
          <a:pPr lvl="0" algn="just" defTabSz="1066800">
            <a:lnSpc>
              <a:spcPct val="90000"/>
            </a:lnSpc>
            <a:spcBef>
              <a:spcPct val="0"/>
            </a:spcBef>
            <a:spcAft>
              <a:spcPct val="35000"/>
            </a:spcAft>
          </a:pPr>
          <a:r>
            <a:rPr lang="tr-TR" sz="2400" kern="1200" dirty="0" smtClean="0"/>
            <a:t>	Fazla ödenen kısmın iadesi için Müdürlüğe başvurulur. Müdürlükçe yapı mahallinde inceleme yapılarak Bakanlık resmi internet sitesinden yayımlanan düzeltme formu iki nüsha olarak doldurulmak suretiyle müracaat sahibine iade edilecek tutar belirlenir. Düzeltme formunun bir nüshası müracaat sahibinin talep dilekçesi ile birlikte resmi yazı ekinde iade işlemi yapılmak üzere il defterdarlık muhasebe müdürlüğüne gönderilir. İade işleminden sonra yeni Yapı Kayıt Belgesi düzenlenmez. Düzeltme formunun onaylı ikinci nüshası, fazla ödenen bedele göre verilen Yapı Kayıt Belgesinin ayrılmaz parçası kabul edilir ve Yapı Kayıt Belgesi bu form ile birlikte hüküm ifade eder.</a:t>
          </a:r>
          <a:endParaRPr lang="tr-TR" sz="2400" kern="1200" dirty="0"/>
        </a:p>
      </dsp:txBody>
      <dsp:txXfrm>
        <a:off x="0" y="0"/>
        <a:ext cx="9036496" cy="482975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2FC8B4-27FC-479E-A931-DBD5BAC23659}">
      <dsp:nvSpPr>
        <dsp:cNvPr id="0" name=""/>
        <dsp:cNvSpPr/>
      </dsp:nvSpPr>
      <dsp:spPr>
        <a:xfrm>
          <a:off x="0" y="283883"/>
          <a:ext cx="9036496" cy="41698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tr-TR" sz="2700" kern="1200" dirty="0" smtClean="0"/>
            <a:t>	Yapı Kayıt Belgesi ile zemin ve mimari proje uyumunu gösteren ve tescil sayfasını da içeren özel harita mühendislik büroları veya Lisanslı Harita Kadastro Büroları (LİHKAB) tarafından düzenlenmiş olan zemin tespit tutanağı,</a:t>
          </a:r>
        </a:p>
        <a:p>
          <a:pPr lvl="0" algn="just" defTabSz="1200150">
            <a:lnSpc>
              <a:spcPct val="90000"/>
            </a:lnSpc>
            <a:spcBef>
              <a:spcPct val="0"/>
            </a:spcBef>
            <a:spcAft>
              <a:spcPct val="35000"/>
            </a:spcAft>
          </a:pPr>
          <a:r>
            <a:rPr lang="tr-TR" sz="2700" kern="1200" dirty="0" smtClean="0"/>
            <a:t>ile birlikte kadastro müdürlüğüne müracaatta bulunulur. Bu fıkranın (b) bendinde belirtilen projeyi hazırlayan mimar ile (d) bendinde belirtilen zemin tespit tutanağını hazırlayan mühendisler bu belgelerin içeriklerinin doğruluğundan yapı malikleri ile birlikte hukuken sorumludur.</a:t>
          </a:r>
          <a:endParaRPr lang="tr-TR" sz="2700" kern="1200" dirty="0"/>
        </a:p>
      </dsp:txBody>
      <dsp:txXfrm>
        <a:off x="0" y="283883"/>
        <a:ext cx="9036496" cy="416988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0"/>
          <a:ext cx="8625490" cy="4960698"/>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Yapının tamamının ruhsatsız bir biçimde yapılması, </a:t>
          </a:r>
        </a:p>
        <a:p>
          <a:pPr lvl="0" algn="l" defTabSz="1244600">
            <a:lnSpc>
              <a:spcPct val="90000"/>
            </a:lnSpc>
            <a:spcBef>
              <a:spcPct val="0"/>
            </a:spcBef>
            <a:spcAft>
              <a:spcPct val="35000"/>
            </a:spcAft>
          </a:pPr>
          <a:r>
            <a:rPr lang="tr-TR" sz="2800" kern="1200" dirty="0" smtClean="0"/>
            <a:t>Yapı kullanma izin belgesi alınmamış olması, </a:t>
          </a:r>
        </a:p>
        <a:p>
          <a:pPr lvl="0" algn="l" defTabSz="1244600">
            <a:lnSpc>
              <a:spcPct val="90000"/>
            </a:lnSpc>
            <a:spcBef>
              <a:spcPct val="0"/>
            </a:spcBef>
            <a:spcAft>
              <a:spcPct val="35000"/>
            </a:spcAft>
          </a:pPr>
          <a:r>
            <a:rPr lang="tr-TR" sz="2800" kern="1200" dirty="0" smtClean="0"/>
            <a:t>Bina oturum ölçülerinde büyüme olması, </a:t>
          </a:r>
        </a:p>
        <a:p>
          <a:pPr lvl="0" algn="l" defTabSz="1244600">
            <a:lnSpc>
              <a:spcPct val="90000"/>
            </a:lnSpc>
            <a:spcBef>
              <a:spcPct val="0"/>
            </a:spcBef>
            <a:spcAft>
              <a:spcPct val="35000"/>
            </a:spcAft>
          </a:pPr>
          <a:r>
            <a:rPr lang="tr-TR" sz="2800" kern="1200" dirty="0" smtClean="0"/>
            <a:t>Bina dış cephesinde projesine aykırı değişiklikler, sığınak veya otoparkın yapılmaması, </a:t>
          </a:r>
        </a:p>
        <a:p>
          <a:pPr lvl="0" algn="l" defTabSz="1244600">
            <a:lnSpc>
              <a:spcPct val="90000"/>
            </a:lnSpc>
            <a:spcBef>
              <a:spcPct val="0"/>
            </a:spcBef>
            <a:spcAft>
              <a:spcPct val="35000"/>
            </a:spcAft>
          </a:pPr>
          <a:r>
            <a:rPr lang="tr-TR" sz="3200" kern="1200" dirty="0" smtClean="0"/>
            <a:t> </a:t>
          </a:r>
        </a:p>
      </dsp:txBody>
      <dsp:txXfrm>
        <a:off x="0" y="0"/>
        <a:ext cx="8625490" cy="496069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290056"/>
          <a:ext cx="8625490" cy="37980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tr-TR" sz="3200" kern="1200" dirty="0" smtClean="0">
              <a:latin typeface="+mj-lt"/>
            </a:rPr>
            <a:t>Konutun ticari kullanıma yada ticari kullanımın konuta dönüştürülmesi, </a:t>
          </a:r>
        </a:p>
        <a:p>
          <a:pPr lvl="0" algn="l" defTabSz="1422400">
            <a:lnSpc>
              <a:spcPct val="90000"/>
            </a:lnSpc>
            <a:spcBef>
              <a:spcPct val="0"/>
            </a:spcBef>
            <a:spcAft>
              <a:spcPct val="35000"/>
            </a:spcAft>
          </a:pPr>
          <a:r>
            <a:rPr lang="tr-TR" sz="3200" kern="1200" dirty="0" smtClean="0">
              <a:latin typeface="+mj-lt"/>
            </a:rPr>
            <a:t>Bağımsız bölümlerin birleştirilmesi, balkon/teras kapatılması, ıslak hacimlerde yer değişikliği gibi aykırılıklar, </a:t>
          </a:r>
        </a:p>
        <a:p>
          <a:pPr lvl="0" algn="l" defTabSz="1422400">
            <a:lnSpc>
              <a:spcPct val="90000"/>
            </a:lnSpc>
            <a:spcBef>
              <a:spcPct val="0"/>
            </a:spcBef>
            <a:spcAft>
              <a:spcPct val="35000"/>
            </a:spcAft>
          </a:pPr>
          <a:r>
            <a:rPr lang="tr-TR" sz="3200" kern="1200" dirty="0" smtClean="0">
              <a:latin typeface="+mj-lt"/>
            </a:rPr>
            <a:t>bir bağımsız bölüm için Yapı Kayıt Belgesi alınması gereken durumlara örnektir.</a:t>
          </a:r>
          <a:endParaRPr lang="tr-TR" sz="3200" kern="1200" dirty="0" smtClean="0"/>
        </a:p>
      </dsp:txBody>
      <dsp:txXfrm>
        <a:off x="0" y="290056"/>
        <a:ext cx="8625490" cy="379803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0"/>
          <a:ext cx="8625490" cy="5395325"/>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Yabancılardan  geçici kimlik numarası olanlar </a:t>
          </a:r>
        </a:p>
        <a:p>
          <a:pPr lvl="0" algn="l" defTabSz="1422400">
            <a:lnSpc>
              <a:spcPct val="90000"/>
            </a:lnSpc>
            <a:spcBef>
              <a:spcPct val="0"/>
            </a:spcBef>
            <a:spcAft>
              <a:spcPct val="35000"/>
            </a:spcAft>
          </a:pPr>
          <a:r>
            <a:rPr lang="tr-TR" sz="3200" kern="1200" dirty="0" smtClean="0"/>
            <a:t>e-devlet şifresi alabilirler.</a:t>
          </a:r>
        </a:p>
        <a:p>
          <a:pPr lvl="0" algn="l" defTabSz="1422400">
            <a:lnSpc>
              <a:spcPct val="90000"/>
            </a:lnSpc>
            <a:spcBef>
              <a:spcPct val="0"/>
            </a:spcBef>
            <a:spcAft>
              <a:spcPct val="35000"/>
            </a:spcAft>
          </a:pPr>
          <a:r>
            <a:rPr lang="tr-TR" sz="3200" kern="1200" dirty="0" smtClean="0"/>
            <a:t>Yurt dışında olanlar için vekalet verdiği kişi üzerinden yapılacak, açıklamalara girilecek. </a:t>
          </a:r>
        </a:p>
        <a:p>
          <a:pPr lvl="0" algn="l" defTabSz="1422400">
            <a:lnSpc>
              <a:spcPct val="90000"/>
            </a:lnSpc>
            <a:spcBef>
              <a:spcPct val="0"/>
            </a:spcBef>
            <a:spcAft>
              <a:spcPct val="35000"/>
            </a:spcAft>
          </a:pPr>
          <a:r>
            <a:rPr lang="tr-TR" sz="3200" kern="1200" dirty="0" smtClean="0"/>
            <a:t>Şirketler ve kamu kurumlarının yetkilisi üzerinden girişler yapılacak. Kamu kurumları da bedel ödeyecek.</a:t>
          </a:r>
        </a:p>
        <a:p>
          <a:pPr lvl="0" algn="l" defTabSz="1422400">
            <a:lnSpc>
              <a:spcPct val="90000"/>
            </a:lnSpc>
            <a:spcBef>
              <a:spcPct val="0"/>
            </a:spcBef>
            <a:spcAft>
              <a:spcPct val="35000"/>
            </a:spcAft>
          </a:pPr>
          <a:r>
            <a:rPr lang="tr-TR" sz="3200" kern="1200" dirty="0" smtClean="0"/>
            <a:t>Her yapı için sadece bir Yapı Kayıt Belgesi düzenlenir. Dolayısıyla bir parselde birden fazla yapı varsa ayrı ayrı başvuru yapılacak.</a:t>
          </a:r>
        </a:p>
      </dsp:txBody>
      <dsp:txXfrm>
        <a:off x="0" y="0"/>
        <a:ext cx="8625490" cy="53953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59D37-4E2B-4AAA-A907-896ABC7F7C65}">
      <dsp:nvSpPr>
        <dsp:cNvPr id="0" name=""/>
        <dsp:cNvSpPr/>
      </dsp:nvSpPr>
      <dsp:spPr>
        <a:xfrm>
          <a:off x="0" y="45627"/>
          <a:ext cx="6744072" cy="195792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smtClean="0"/>
            <a:t>Orman, Kıyı, Sit, Mera , Tarım arazisi gibi alanlardaki yapılar,</a:t>
          </a:r>
          <a:endParaRPr lang="tr-TR" sz="3500" kern="1200" dirty="0"/>
        </a:p>
      </dsp:txBody>
      <dsp:txXfrm>
        <a:off x="0" y="45627"/>
        <a:ext cx="6744072" cy="1957921"/>
      </dsp:txXfrm>
    </dsp:sp>
    <dsp:sp modelId="{F67AC743-A997-4DCF-991F-2B827157086B}">
      <dsp:nvSpPr>
        <dsp:cNvPr id="0" name=""/>
        <dsp:cNvSpPr/>
      </dsp:nvSpPr>
      <dsp:spPr>
        <a:xfrm>
          <a:off x="0" y="2082400"/>
          <a:ext cx="6744072" cy="195792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smtClean="0"/>
            <a:t>Ancak arazinin satışı özel kanun hükümleri çerçevesinde gerçekleştirilecektir. </a:t>
          </a:r>
          <a:endParaRPr lang="tr-TR" sz="3500" kern="1200" dirty="0"/>
        </a:p>
      </dsp:txBody>
      <dsp:txXfrm>
        <a:off x="0" y="2082400"/>
        <a:ext cx="6744072" cy="19579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8316FE-3E81-434E-B5F4-57972D8EED2A}">
      <dsp:nvSpPr>
        <dsp:cNvPr id="0" name=""/>
        <dsp:cNvSpPr/>
      </dsp:nvSpPr>
      <dsp:spPr>
        <a:xfrm>
          <a:off x="516305" y="534118"/>
          <a:ext cx="2502952" cy="20115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i="0" kern="1200" dirty="0" smtClean="0"/>
            <a:t>ÜÇÜNCÜ KİŞİLERE AİT ÖZEL MÜLKİYETE KONU TAŞINMAZLAR ÜZERİNDE BULUNAN</a:t>
          </a:r>
          <a:endParaRPr lang="tr-TR" sz="2000" kern="1200" dirty="0"/>
        </a:p>
      </dsp:txBody>
      <dsp:txXfrm>
        <a:off x="516305" y="534118"/>
        <a:ext cx="2502952" cy="2011530"/>
      </dsp:txXfrm>
    </dsp:sp>
    <dsp:sp modelId="{050502E1-A893-43BB-A22D-AB30D4C09171}">
      <dsp:nvSpPr>
        <dsp:cNvPr id="0" name=""/>
        <dsp:cNvSpPr/>
      </dsp:nvSpPr>
      <dsp:spPr>
        <a:xfrm rot="21590503">
          <a:off x="3511427" y="1017157"/>
          <a:ext cx="1906149" cy="674031"/>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rot="21590503">
        <a:off x="3511427" y="1017157"/>
        <a:ext cx="1906149" cy="674031"/>
      </dsp:txXfrm>
    </dsp:sp>
    <dsp:sp modelId="{4B3F580A-E13D-41A7-89B1-DC8C738E3A29}">
      <dsp:nvSpPr>
        <dsp:cNvPr id="0" name=""/>
        <dsp:cNvSpPr/>
      </dsp:nvSpPr>
      <dsp:spPr>
        <a:xfrm>
          <a:off x="5664010" y="370394"/>
          <a:ext cx="2102271" cy="222780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HAZİNEYE AİT OLUP SOSYAL DONATI İÇİN TAHSİSLİ ARAZİ ÜZERİNDE BULUNAN</a:t>
          </a:r>
          <a:endParaRPr lang="tr-TR" sz="2000" b="1" kern="1200" dirty="0"/>
        </a:p>
      </dsp:txBody>
      <dsp:txXfrm>
        <a:off x="5664010" y="370394"/>
        <a:ext cx="2102271" cy="2227802"/>
      </dsp:txXfrm>
    </dsp:sp>
    <dsp:sp modelId="{A801ED96-DCA9-4ADA-ABA0-7709E7C36834}">
      <dsp:nvSpPr>
        <dsp:cNvPr id="0" name=""/>
        <dsp:cNvSpPr/>
      </dsp:nvSpPr>
      <dsp:spPr>
        <a:xfrm rot="5400000">
          <a:off x="3721973" y="2417049"/>
          <a:ext cx="1069317" cy="58440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rot="5400000">
        <a:off x="3721973" y="2417049"/>
        <a:ext cx="1069317" cy="584404"/>
      </dsp:txXfrm>
    </dsp:sp>
    <dsp:sp modelId="{082480E6-57CE-4CE5-A338-3CB470031FEB}">
      <dsp:nvSpPr>
        <dsp:cNvPr id="0" name=""/>
        <dsp:cNvSpPr/>
      </dsp:nvSpPr>
      <dsp:spPr>
        <a:xfrm>
          <a:off x="2678541" y="3712664"/>
          <a:ext cx="2908174" cy="172111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YAPILAR İÇİN YAPI KAYIT BELGESİ DÜZENLENEMEZ</a:t>
          </a:r>
          <a:endParaRPr lang="tr-TR" sz="2000" b="1" kern="1200" dirty="0"/>
        </a:p>
      </dsp:txBody>
      <dsp:txXfrm>
        <a:off x="2678541" y="3712664"/>
        <a:ext cx="2908174" cy="172111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219317"/>
          <a:ext cx="7308304" cy="12928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Yapı Kayıt B</a:t>
          </a:r>
          <a:r>
            <a:rPr lang="es-ES" sz="3200" kern="1200" dirty="0" smtClean="0"/>
            <a:t>elgesi alan yapılara elektrik, su ve doğal gaz</a:t>
          </a:r>
          <a:r>
            <a:rPr lang="tr-TR" sz="3200" kern="1200" dirty="0" smtClean="0"/>
            <a:t> bağlanabilecektir</a:t>
          </a:r>
          <a:r>
            <a:rPr lang="tr-TR" sz="2800" kern="1200" dirty="0" smtClean="0"/>
            <a:t>.</a:t>
          </a:r>
        </a:p>
      </dsp:txBody>
      <dsp:txXfrm>
        <a:off x="0" y="219317"/>
        <a:ext cx="7308304" cy="12928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72016"/>
          <a:ext cx="9036496" cy="16801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smtClean="0"/>
            <a:t>Yapı Kayıt B</a:t>
          </a:r>
          <a:r>
            <a:rPr lang="es-ES" sz="3000" kern="1200" dirty="0" smtClean="0"/>
            <a:t>elgesi </a:t>
          </a:r>
          <a:r>
            <a:rPr lang="tr-TR" sz="3000" kern="1200" dirty="0" smtClean="0"/>
            <a:t>alan binalar için yıkılma endişesi son bulacaktır. Ancak depremsellik açısından yapılarda alınması gereken her türlü tedbiri malikleri alacaklardır.</a:t>
          </a:r>
        </a:p>
      </dsp:txBody>
      <dsp:txXfrm>
        <a:off x="0" y="72016"/>
        <a:ext cx="9036496" cy="168018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498-6C8F-4B02-B5E8-CDCDFAD29709}">
      <dsp:nvSpPr>
        <dsp:cNvPr id="0" name=""/>
        <dsp:cNvSpPr/>
      </dsp:nvSpPr>
      <dsp:spPr>
        <a:xfrm>
          <a:off x="0" y="8001"/>
          <a:ext cx="9036496" cy="179219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Yapı Kayıt B</a:t>
          </a:r>
          <a:r>
            <a:rPr lang="es-ES" sz="3200" kern="1200" dirty="0" smtClean="0"/>
            <a:t>elgesi </a:t>
          </a:r>
          <a:r>
            <a:rPr lang="tr-TR" sz="3200" kern="1200" dirty="0" smtClean="0"/>
            <a:t>alan binalar için İmar Kanunu’na göre alınmış yıkım kararları ile tahsil edilemeyen para cezaları iptal edilecektir.</a:t>
          </a:r>
        </a:p>
      </dsp:txBody>
      <dsp:txXfrm>
        <a:off x="0" y="8001"/>
        <a:ext cx="9036496" cy="179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86088" cy="4810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902075" y="0"/>
            <a:ext cx="2986088" cy="4810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F67EC53-43C8-4E9A-8EB2-F8BB7B7231DF}" type="datetimeFigureOut">
              <a:rPr lang="tr-TR"/>
              <a:pPr>
                <a:defRPr/>
              </a:pPr>
              <a:t>02.10.2018</a:t>
            </a:fld>
            <a:endParaRPr lang="tr-TR"/>
          </a:p>
        </p:txBody>
      </p:sp>
      <p:sp>
        <p:nvSpPr>
          <p:cNvPr id="4" name="3 Slayt Görüntüsü Yer Tutucusu"/>
          <p:cNvSpPr>
            <a:spLocks noGrp="1" noRot="1" noChangeAspect="1"/>
          </p:cNvSpPr>
          <p:nvPr>
            <p:ph type="sldImg" idx="2"/>
          </p:nvPr>
        </p:nvSpPr>
        <p:spPr>
          <a:xfrm>
            <a:off x="1042988" y="720725"/>
            <a:ext cx="4803775" cy="36036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8975" y="4564063"/>
            <a:ext cx="5511800" cy="432276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124950"/>
            <a:ext cx="2986088" cy="4810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902075" y="9124950"/>
            <a:ext cx="2986088" cy="481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EBB1042-91ED-461A-AD32-C63E0FE703BB}"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2048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0484" name="Slayt Numarası Yer Tutucusu 3"/>
          <p:cNvSpPr>
            <a:spLocks noGrp="1"/>
          </p:cNvSpPr>
          <p:nvPr>
            <p:ph type="sldNum" sz="quarter" idx="5"/>
          </p:nvPr>
        </p:nvSpPr>
        <p:spPr bwMode="auto">
          <a:noFill/>
          <a:ln>
            <a:miter lim="800000"/>
            <a:headEnd/>
            <a:tailEnd/>
          </a:ln>
        </p:spPr>
        <p:txBody>
          <a:bodyPr/>
          <a:lstStyle/>
          <a:p>
            <a:fld id="{D1E1CE43-7744-46B9-B50F-67A1FC2945D7}" type="slidenum">
              <a:rPr lang="tr-TR" altLang="tr-TR"/>
              <a:pPr/>
              <a:t>17</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174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Slayt Numarası Yer Tutucusu 3"/>
          <p:cNvSpPr>
            <a:spLocks noGrp="1"/>
          </p:cNvSpPr>
          <p:nvPr>
            <p:ph type="sldNum" sz="quarter" idx="5"/>
          </p:nvPr>
        </p:nvSpPr>
        <p:spPr bwMode="auto">
          <a:noFill/>
          <a:ln>
            <a:miter lim="800000"/>
            <a:headEnd/>
            <a:tailEnd/>
          </a:ln>
        </p:spPr>
        <p:txBody>
          <a:bodyPr/>
          <a:lstStyle/>
          <a:p>
            <a:fld id="{55F0CC39-26AD-4F58-811B-E4A090035474}" type="slidenum">
              <a:rPr lang="tr-TR" altLang="tr-TR"/>
              <a:pPr/>
              <a:t>27</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A83115-365D-4F81-8352-869D3E284654}" type="datetimeFigureOut">
              <a:rPr lang="tr-TR"/>
              <a:pPr>
                <a:defRPr/>
              </a:pPr>
              <a:t>02.10.2018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B5D450B9-FD86-4044-887F-3852FAAC7668}" type="slidenum">
              <a:rPr lang="tr-TR" altLang="tr-TR"/>
              <a:pPr/>
              <a:t>‹#›</a:t>
            </a:fld>
            <a:endParaRPr lang="tr-TR" alt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E8ACC35-D7B6-4EDA-AEB0-C97E87074295}" type="datetimeFigureOut">
              <a:rPr lang="tr-TR"/>
              <a:pPr>
                <a:defRPr/>
              </a:pPr>
              <a:t>02.10.2018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E3211587-12BC-41B7-B9F2-D52F0C1637E5}" type="slidenum">
              <a:rPr lang="tr-TR" altLang="tr-TR"/>
              <a:pPr/>
              <a:t>‹#›</a:t>
            </a:fld>
            <a:endParaRPr lang="tr-TR" alt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A7C585F-2C32-452A-9173-8E858358C69C}" type="datetimeFigureOut">
              <a:rPr lang="tr-TR"/>
              <a:pPr>
                <a:defRPr/>
              </a:pPr>
              <a:t>02.10.2018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0E854B21-9217-4AC3-9C95-943D34DD6A0B}" type="slidenum">
              <a:rPr lang="tr-TR" altLang="tr-TR"/>
              <a:pPr/>
              <a:t>‹#›</a:t>
            </a:fld>
            <a:endParaRPr lang="tr-TR" alt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A5C9309-3662-4B72-B0E1-BAF0652F761E}" type="datetimeFigureOut">
              <a:rPr lang="tr-TR"/>
              <a:pPr>
                <a:defRPr/>
              </a:pPr>
              <a:t>02.10.2018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F983AAA3-CA62-4CDE-8B5C-B78EBB021B8C}" type="slidenum">
              <a:rPr lang="tr-TR" altLang="tr-TR"/>
              <a:pPr/>
              <a:t>‹#›</a:t>
            </a:fld>
            <a:endParaRPr lang="tr-TR" alt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38EE5EFF-4F6A-426E-98CB-9184AE98249D}" type="datetimeFigureOut">
              <a:rPr lang="tr-TR"/>
              <a:pPr>
                <a:defRPr/>
              </a:pPr>
              <a:t>02.10.2018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B28A27DC-9D37-4771-9317-B763946BB09C}" type="slidenum">
              <a:rPr lang="tr-TR" altLang="tr-TR"/>
              <a:pPr/>
              <a:t>‹#›</a:t>
            </a:fld>
            <a:endParaRPr lang="tr-TR" alt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79B59EE8-A007-4E03-B114-75FA2F76148C}" type="datetimeFigureOut">
              <a:rPr lang="tr-TR"/>
              <a:pPr>
                <a:defRPr/>
              </a:pPr>
              <a:t>02.10.2018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1BF9CE0D-218C-48F4-A78A-A7B7C0099784}" type="slidenum">
              <a:rPr lang="tr-TR" altLang="tr-TR"/>
              <a:pPr/>
              <a:t>‹#›</a:t>
            </a:fld>
            <a:endParaRPr lang="tr-TR" alt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B089594-A4FE-4226-9351-21654D40DCF5}" type="datetimeFigureOut">
              <a:rPr lang="tr-TR"/>
              <a:pPr>
                <a:defRPr/>
              </a:pPr>
              <a:t>02.10.2018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fld id="{FE3B1B5D-C57D-4FDE-B676-BB06F85C56A3}" type="slidenum">
              <a:rPr lang="tr-TR" altLang="tr-TR"/>
              <a:pPr/>
              <a:t>‹#›</a:t>
            </a:fld>
            <a:endParaRPr lang="tr-TR" alt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7340D35-3C5E-481F-8394-6CF92F6787FF}" type="datetimeFigureOut">
              <a:rPr lang="tr-TR"/>
              <a:pPr>
                <a:defRPr/>
              </a:pPr>
              <a:t>02.10.2018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fld id="{97AAF4C2-85F7-45C2-9FAD-5DE96BC45F85}" type="slidenum">
              <a:rPr lang="tr-TR" altLang="tr-TR"/>
              <a:pPr/>
              <a:t>‹#›</a:t>
            </a:fld>
            <a:endParaRPr lang="tr-TR" alt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4565EE20-CA48-473B-9DFB-8CB969BB8EDA}" type="datetimeFigureOut">
              <a:rPr lang="tr-TR"/>
              <a:pPr>
                <a:defRPr/>
              </a:pPr>
              <a:t>02.10.2018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fld id="{9A5812F2-55D5-4EEF-9E65-CA92C2DDBD22}" type="slidenum">
              <a:rPr lang="tr-TR" altLang="tr-TR"/>
              <a:pPr/>
              <a:t>‹#›</a:t>
            </a:fld>
            <a:endParaRPr lang="tr-TR" alt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F289DC86-4F75-45D4-BC81-4B26E3EECAAB}" type="datetimeFigureOut">
              <a:rPr lang="tr-TR"/>
              <a:pPr>
                <a:defRPr/>
              </a:pPr>
              <a:t>02.10.2018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DEE64F93-37C8-4290-81F2-4D9A6B4E84FB}" type="slidenum">
              <a:rPr lang="tr-TR" altLang="tr-TR"/>
              <a:pPr/>
              <a:t>‹#›</a:t>
            </a:fld>
            <a:endParaRPr lang="tr-TR" alt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16475A27-B238-4480-A1F9-8FD2E40656B8}" type="datetimeFigureOut">
              <a:rPr lang="tr-TR"/>
              <a:pPr>
                <a:defRPr/>
              </a:pPr>
              <a:t>02.10.2018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0FF707CE-9C97-485A-93DC-EB93A25E5DFE}" type="slidenum">
              <a:rPr lang="tr-TR" altLang="tr-TR"/>
              <a:pPr/>
              <a:t>‹#›</a:t>
            </a:fld>
            <a:endParaRPr lang="tr-TR" alt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1C2D37A-CF73-41A8-A31E-7C582D0E7765}" type="datetimeFigureOut">
              <a:rPr lang="tr-TR"/>
              <a:pPr>
                <a:defRPr/>
              </a:pPr>
              <a:t>02.10.2018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67EB3B83-6257-4706-BE3C-EAEBDAED40A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0.xml"/><Relationship Id="rId7" Type="http://schemas.openxmlformats.org/officeDocument/2006/relationships/image" Target="../media/image17.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2.jpeg"/><Relationship Id="rId7" Type="http://schemas.openxmlformats.org/officeDocument/2006/relationships/diagramColors" Target="../diagrams/colors1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1.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1.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1.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10.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1.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1.png"/><Relationship Id="rId4" Type="http://schemas.openxmlformats.org/officeDocument/2006/relationships/diagramQuickStyle" Target="../diagrams/quickStyle7.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ntalya.bel.tr/UploadedItems/antalya_.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6" name="Rectangle 2"/>
          <p:cNvSpPr txBox="1">
            <a:spLocks noChangeArrowheads="1"/>
          </p:cNvSpPr>
          <p:nvPr/>
        </p:nvSpPr>
        <p:spPr>
          <a:xfrm>
            <a:off x="1308034" y="6140783"/>
            <a:ext cx="6371354" cy="432048"/>
          </a:xfrm>
          <a:prstGeom prst="rect">
            <a:avLst/>
          </a:prstGeom>
          <a:ln>
            <a:noFill/>
          </a:ln>
        </p:spPr>
        <p:txBody>
          <a:bodyPr anchor="ctr">
            <a:normAutofit fontScale="25000" lnSpcReduction="20000"/>
          </a:bodyPr>
          <a:lstStyle/>
          <a:p>
            <a:pPr algn="ctr" eaLnBrk="1" fontAlgn="auto" hangingPunct="1">
              <a:lnSpc>
                <a:spcPct val="128000"/>
              </a:lnSpc>
              <a:spcAft>
                <a:spcPts val="0"/>
              </a:spcAft>
              <a:defRPr/>
            </a:pPr>
            <a:r>
              <a:rPr lang="tr-TR" sz="76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mn-cs"/>
              </a:rPr>
              <a:t>Hazırlayan : Antalya Valiliği Çevre ve Şehircilik Müdürlüğü</a:t>
            </a:r>
          </a:p>
          <a:p>
            <a:pPr algn="ctr" eaLnBrk="1" fontAlgn="auto" hangingPunct="1">
              <a:lnSpc>
                <a:spcPct val="128000"/>
              </a:lnSpc>
              <a:spcAft>
                <a:spcPts val="0"/>
              </a:spcAft>
              <a:defRPr/>
            </a:pPr>
            <a:r>
              <a:rPr lang="tr-TR" sz="7600" b="1" dirty="0" err="1">
                <a:ln w="12700">
                  <a:solidFill>
                    <a:schemeClr val="tx2">
                      <a:satMod val="155000"/>
                    </a:schemeClr>
                  </a:solidFill>
                  <a:prstDash val="solid"/>
                </a:ln>
                <a:effectLst>
                  <a:outerShdw blurRad="41275" dist="20320" dir="1800000" algn="tl" rotWithShape="0">
                    <a:srgbClr val="000000">
                      <a:alpha val="40000"/>
                    </a:srgbClr>
                  </a:outerShdw>
                </a:effectLst>
                <a:latin typeface="+mj-lt"/>
                <a:cs typeface="+mn-cs"/>
              </a:rPr>
              <a:t>Y.Mimar</a:t>
            </a:r>
            <a:r>
              <a:rPr lang="tr-TR" sz="76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mn-cs"/>
              </a:rPr>
              <a:t> Ansu YETİZ ÖZDEN</a:t>
            </a:r>
          </a:p>
        </p:txBody>
      </p:sp>
      <p:sp>
        <p:nvSpPr>
          <p:cNvPr id="11" name="10 Yuvarlatılmış Dikdörtgen"/>
          <p:cNvSpPr/>
          <p:nvPr/>
        </p:nvSpPr>
        <p:spPr>
          <a:xfrm>
            <a:off x="107504" y="207135"/>
            <a:ext cx="8989200" cy="2091171"/>
          </a:xfrm>
          <a:prstGeom prst="roundRect">
            <a:avLst>
              <a:gd name="adj" fmla="val 50000"/>
            </a:avLst>
          </a:prstGeom>
          <a:blipFill>
            <a:blip r:embed="rId2" cstate="print"/>
            <a:tile tx="0" ty="0" sx="100000" sy="100000" flip="none" algn="tl"/>
          </a:blipFill>
          <a:ln w="57150">
            <a:solidFill>
              <a:srgbClr val="666699"/>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tr-TR" sz="5400" b="1" dirty="0">
                <a:ln w="12700">
                  <a:solidFill>
                    <a:schemeClr val="tx2">
                      <a:satMod val="155000"/>
                    </a:schemeClr>
                  </a:solidFill>
                  <a:prstDash val="solid"/>
                </a:ln>
                <a:solidFill>
                  <a:srgbClr val="1CAF11"/>
                </a:solidFill>
                <a:effectLst>
                  <a:outerShdw blurRad="41275" dist="20320" dir="1800000" algn="tl" rotWithShape="0">
                    <a:srgbClr val="000000">
                      <a:alpha val="40000"/>
                    </a:srgbClr>
                  </a:outerShdw>
                </a:effectLst>
              </a:rPr>
              <a:t>İMAR BARIŞI</a:t>
            </a:r>
            <a:endParaRPr lang="tr-TR" sz="5400" b="1" dirty="0">
              <a:ln w="12700">
                <a:solidFill>
                  <a:schemeClr val="tx2">
                    <a:satMod val="155000"/>
                  </a:schemeClr>
                </a:solidFill>
                <a:prstDash val="solid"/>
              </a:ln>
              <a:solidFill>
                <a:srgbClr val="1CAF11"/>
              </a:solidFill>
              <a:effectLst>
                <a:outerShdw blurRad="38100" dist="38100" dir="2700000" algn="tl" rotWithShape="0">
                  <a:srgbClr val="000000">
                    <a:alpha val="43137"/>
                  </a:srgbClr>
                </a:outerShdw>
              </a:effectLst>
            </a:endParaRPr>
          </a:p>
        </p:txBody>
      </p:sp>
      <p:sp>
        <p:nvSpPr>
          <p:cNvPr id="3077" name="AutoShape 10" descr="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3078" name="AutoShape 13" descr="TEKNOLOJİ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pic>
        <p:nvPicPr>
          <p:cNvPr id="12" name="Resim 11"/>
          <p:cNvPicPr>
            <a:picLocks noChangeAspect="1"/>
          </p:cNvPicPr>
          <p:nvPr/>
        </p:nvPicPr>
        <p:blipFill>
          <a:blip r:embed="rId3" cstate="print"/>
          <a:stretch>
            <a:fillRect/>
          </a:stretch>
        </p:blipFill>
        <p:spPr>
          <a:xfrm>
            <a:off x="6572140" y="620688"/>
            <a:ext cx="2064190" cy="1187616"/>
          </a:xfrm>
          <a:prstGeom prst="roundRect">
            <a:avLst>
              <a:gd name="adj" fmla="val 50000"/>
            </a:avLst>
          </a:prstGeom>
          <a:solidFill>
            <a:srgbClr val="FFFFFF">
              <a:shade val="85000"/>
            </a:srgbClr>
          </a:solidFill>
          <a:ln>
            <a:solidFill>
              <a:schemeClr val="tx2">
                <a:lumMod val="60000"/>
                <a:lumOff val="40000"/>
              </a:schemeClr>
            </a:solidFill>
          </a:ln>
          <a:effectLst>
            <a:reflection blurRad="12700" stA="38000" endPos="28000" dist="5000" dir="5400000" sy="-100000" algn="bl" rotWithShape="0"/>
          </a:effectLst>
        </p:spPr>
      </p:pic>
      <p:pic>
        <p:nvPicPr>
          <p:cNvPr id="3080" name="Resim 9"/>
          <p:cNvPicPr>
            <a:picLocks noChangeAspect="1"/>
          </p:cNvPicPr>
          <p:nvPr/>
        </p:nvPicPr>
        <p:blipFill>
          <a:blip r:embed="rId4" cstate="print"/>
          <a:srcRect/>
          <a:stretch>
            <a:fillRect/>
          </a:stretch>
        </p:blipFill>
        <p:spPr bwMode="auto">
          <a:xfrm>
            <a:off x="120650" y="5638800"/>
            <a:ext cx="984250" cy="1196975"/>
          </a:xfrm>
          <a:prstGeom prst="rect">
            <a:avLst/>
          </a:prstGeom>
          <a:noFill/>
          <a:ln w="9525">
            <a:noFill/>
            <a:miter lim="800000"/>
            <a:headEnd/>
            <a:tailEnd/>
          </a:ln>
        </p:spPr>
      </p:pic>
      <p:pic>
        <p:nvPicPr>
          <p:cNvPr id="3081" name="Resim 14"/>
          <p:cNvPicPr>
            <a:picLocks noChangeAspect="1"/>
          </p:cNvPicPr>
          <p:nvPr/>
        </p:nvPicPr>
        <p:blipFill>
          <a:blip r:embed="rId4" cstate="print"/>
          <a:srcRect/>
          <a:stretch>
            <a:fillRect/>
          </a:stretch>
        </p:blipFill>
        <p:spPr bwMode="auto">
          <a:xfrm>
            <a:off x="8026400" y="5638800"/>
            <a:ext cx="985838" cy="1196975"/>
          </a:xfrm>
          <a:prstGeom prst="rect">
            <a:avLst/>
          </a:prstGeom>
          <a:noFill/>
          <a:ln w="9525">
            <a:noFill/>
            <a:miter lim="800000"/>
            <a:headEnd/>
            <a:tailEnd/>
          </a:ln>
        </p:spPr>
      </p:pic>
      <p:pic>
        <p:nvPicPr>
          <p:cNvPr id="3082" name="Resim 12"/>
          <p:cNvPicPr>
            <a:picLocks noChangeAspect="1"/>
          </p:cNvPicPr>
          <p:nvPr/>
        </p:nvPicPr>
        <p:blipFill>
          <a:blip r:embed="rId5" cstate="print"/>
          <a:srcRect/>
          <a:stretch>
            <a:fillRect/>
          </a:stretch>
        </p:blipFill>
        <p:spPr bwMode="auto">
          <a:xfrm>
            <a:off x="1882775" y="2662238"/>
            <a:ext cx="5448300" cy="3114675"/>
          </a:xfrm>
          <a:prstGeom prst="rect">
            <a:avLst/>
          </a:prstGeom>
          <a:noFill/>
          <a:ln w="9525">
            <a:noFill/>
            <a:miter lim="800000"/>
            <a:headEnd/>
            <a:tailEnd/>
          </a:ln>
        </p:spPr>
      </p:pic>
      <p:pic>
        <p:nvPicPr>
          <p:cNvPr id="17" name="Resim 16"/>
          <p:cNvPicPr>
            <a:picLocks noChangeAspect="1"/>
          </p:cNvPicPr>
          <p:nvPr/>
        </p:nvPicPr>
        <p:blipFill>
          <a:blip r:embed="rId3" cstate="print"/>
          <a:stretch>
            <a:fillRect/>
          </a:stretch>
        </p:blipFill>
        <p:spPr>
          <a:xfrm>
            <a:off x="555785" y="630127"/>
            <a:ext cx="2064190" cy="1187616"/>
          </a:xfrm>
          <a:prstGeom prst="roundRect">
            <a:avLst>
              <a:gd name="adj" fmla="val 50000"/>
            </a:avLst>
          </a:prstGeom>
          <a:solidFill>
            <a:srgbClr val="FFFFFF">
              <a:shade val="85000"/>
            </a:srgbClr>
          </a:solidFill>
          <a:ln>
            <a:solidFill>
              <a:schemeClr val="tx2">
                <a:lumMod val="60000"/>
                <a:lumOff val="40000"/>
              </a:schemeClr>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4709" y="203405"/>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cstate="print"/>
          <a:srcRect/>
          <a:stretch>
            <a:fillRect/>
          </a:stretch>
        </p:blipFill>
        <p:spPr bwMode="auto">
          <a:xfrm>
            <a:off x="2627313" y="4149725"/>
            <a:ext cx="3889375" cy="2346325"/>
          </a:xfrm>
          <a:prstGeom prst="rect">
            <a:avLst/>
          </a:prstGeom>
          <a:noFill/>
          <a:ln w="9525">
            <a:noFill/>
            <a:miter lim="800000"/>
            <a:headEnd/>
            <a:tailEnd/>
          </a:ln>
        </p:spPr>
      </p:pic>
      <p:pic>
        <p:nvPicPr>
          <p:cNvPr id="12293" name="Resim 2"/>
          <p:cNvPicPr>
            <a:picLocks noChangeAspect="1"/>
          </p:cNvPicPr>
          <p:nvPr/>
        </p:nvPicPr>
        <p:blipFill>
          <a:blip r:embed="rId8" cstate="print"/>
          <a:srcRect/>
          <a:stretch>
            <a:fillRect/>
          </a:stretch>
        </p:blipFill>
        <p:spPr bwMode="auto">
          <a:xfrm>
            <a:off x="84138" y="82550"/>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23528" y="260648"/>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cstate="print"/>
          <a:srcRect/>
          <a:stretch>
            <a:fillRect/>
          </a:stretch>
        </p:blipFill>
        <p:spPr bwMode="auto">
          <a:xfrm>
            <a:off x="2943225" y="3716338"/>
            <a:ext cx="3484563" cy="2665412"/>
          </a:xfrm>
          <a:prstGeom prst="rect">
            <a:avLst/>
          </a:prstGeom>
          <a:noFill/>
          <a:ln w="9525">
            <a:noFill/>
            <a:miter lim="800000"/>
            <a:headEnd/>
            <a:tailEnd/>
          </a:ln>
        </p:spPr>
      </p:pic>
      <p:pic>
        <p:nvPicPr>
          <p:cNvPr id="13317" name="Resim 2"/>
          <p:cNvPicPr>
            <a:picLocks noChangeAspect="1"/>
          </p:cNvPicPr>
          <p:nvPr/>
        </p:nvPicPr>
        <p:blipFill>
          <a:blip r:embed="rId8" cstate="print"/>
          <a:srcRect/>
          <a:stretch>
            <a:fillRect/>
          </a:stretch>
        </p:blipFill>
        <p:spPr bwMode="auto">
          <a:xfrm>
            <a:off x="0" y="3492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23528" y="260648"/>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Resim 2"/>
          <p:cNvPicPr>
            <a:picLocks noChangeAspect="1"/>
          </p:cNvPicPr>
          <p:nvPr/>
        </p:nvPicPr>
        <p:blipFill>
          <a:blip r:embed="rId7" cstate="print"/>
          <a:srcRect/>
          <a:stretch>
            <a:fillRect/>
          </a:stretch>
        </p:blipFill>
        <p:spPr bwMode="auto">
          <a:xfrm>
            <a:off x="0" y="34925"/>
            <a:ext cx="1866900" cy="1114425"/>
          </a:xfrm>
          <a:prstGeom prst="rect">
            <a:avLst/>
          </a:prstGeom>
          <a:noFill/>
          <a:ln w="9525">
            <a:noFill/>
            <a:miter lim="800000"/>
            <a:headEnd/>
            <a:tailEnd/>
          </a:ln>
        </p:spPr>
      </p:pic>
      <p:pic>
        <p:nvPicPr>
          <p:cNvPr id="14341" name="Resim 2"/>
          <p:cNvPicPr>
            <a:picLocks noChangeAspect="1"/>
          </p:cNvPicPr>
          <p:nvPr/>
        </p:nvPicPr>
        <p:blipFill>
          <a:blip r:embed="rId8" cstate="print"/>
          <a:srcRect/>
          <a:stretch>
            <a:fillRect/>
          </a:stretch>
        </p:blipFill>
        <p:spPr bwMode="auto">
          <a:xfrm>
            <a:off x="3563938" y="4076700"/>
            <a:ext cx="2517775" cy="2511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8967" y="194392"/>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Resim 2"/>
          <p:cNvPicPr>
            <a:picLocks noChangeAspect="1"/>
          </p:cNvPicPr>
          <p:nvPr/>
        </p:nvPicPr>
        <p:blipFill>
          <a:blip r:embed="rId7" cstate="print"/>
          <a:srcRect/>
          <a:stretch>
            <a:fillRect/>
          </a:stretch>
        </p:blipFill>
        <p:spPr bwMode="auto">
          <a:xfrm>
            <a:off x="107950" y="19367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4709" y="203405"/>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8" name="Resim 2"/>
          <p:cNvPicPr>
            <a:picLocks noChangeAspect="1"/>
          </p:cNvPicPr>
          <p:nvPr/>
        </p:nvPicPr>
        <p:blipFill>
          <a:blip r:embed="rId7" cstate="print"/>
          <a:srcRect/>
          <a:stretch>
            <a:fillRect/>
          </a:stretch>
        </p:blipFill>
        <p:spPr bwMode="auto">
          <a:xfrm>
            <a:off x="84138" y="82550"/>
            <a:ext cx="1866900" cy="1114425"/>
          </a:xfrm>
          <a:prstGeom prst="rect">
            <a:avLst/>
          </a:prstGeom>
          <a:noFill/>
          <a:ln w="9525">
            <a:noFill/>
            <a:miter lim="800000"/>
            <a:headEnd/>
            <a:tailEnd/>
          </a:ln>
        </p:spPr>
      </p:pic>
      <p:pic>
        <p:nvPicPr>
          <p:cNvPr id="16389" name="Resim 2"/>
          <p:cNvPicPr>
            <a:picLocks noChangeAspect="1"/>
          </p:cNvPicPr>
          <p:nvPr/>
        </p:nvPicPr>
        <p:blipFill>
          <a:blip r:embed="rId8" cstate="print"/>
          <a:srcRect/>
          <a:stretch>
            <a:fillRect/>
          </a:stretch>
        </p:blipFill>
        <p:spPr bwMode="auto">
          <a:xfrm>
            <a:off x="2854325" y="3933825"/>
            <a:ext cx="3543300" cy="1954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251520" y="606830"/>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a:ln w="12700">
                  <a:solidFill>
                    <a:schemeClr val="tx2">
                      <a:satMod val="155000"/>
                    </a:schemeClr>
                  </a:solidFill>
                  <a:prstDash val="solid"/>
                </a:ln>
                <a:ea typeface="+mn-ea"/>
                <a:cs typeface="+mn-cs"/>
              </a:rPr>
              <a:t>YAPI KAYIT BELGESİNİN </a:t>
            </a:r>
            <a:r>
              <a:rPr lang="tr-TR" sz="3600" b="1" dirty="0" smtClean="0">
                <a:ln w="12700">
                  <a:solidFill>
                    <a:schemeClr val="tx2">
                      <a:satMod val="155000"/>
                    </a:schemeClr>
                  </a:solidFill>
                  <a:prstDash val="solid"/>
                </a:ln>
                <a:ea typeface="+mn-ea"/>
                <a:cs typeface="+mn-cs"/>
              </a:rPr>
              <a:t/>
            </a:r>
            <a:br>
              <a:rPr lang="tr-TR" sz="36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GEÇERLİLİK </a:t>
            </a:r>
            <a:r>
              <a:rPr lang="tr-TR" sz="3600" b="1" dirty="0">
                <a:ln w="12700">
                  <a:solidFill>
                    <a:schemeClr val="tx2">
                      <a:satMod val="155000"/>
                    </a:schemeClr>
                  </a:solidFill>
                  <a:prstDash val="solid"/>
                </a:ln>
                <a:ea typeface="+mn-ea"/>
                <a:cs typeface="+mn-cs"/>
              </a:rPr>
              <a:t>SÜRESİ</a:t>
            </a:r>
            <a:br>
              <a:rPr lang="tr-TR" sz="3600" b="1" dirty="0">
                <a:ln w="12700">
                  <a:solidFill>
                    <a:schemeClr val="tx2">
                      <a:satMod val="155000"/>
                    </a:schemeClr>
                  </a:solidFill>
                  <a:prstDash val="solid"/>
                </a:ln>
                <a:ea typeface="+mn-ea"/>
                <a:cs typeface="+mn-cs"/>
              </a:rPr>
            </a:b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2" name="Resim 2"/>
          <p:cNvPicPr>
            <a:picLocks noChangeAspect="1"/>
          </p:cNvPicPr>
          <p:nvPr/>
        </p:nvPicPr>
        <p:blipFill>
          <a:blip r:embed="rId7" cstate="print"/>
          <a:srcRect/>
          <a:stretch>
            <a:fillRect/>
          </a:stretch>
        </p:blipFill>
        <p:spPr bwMode="auto">
          <a:xfrm>
            <a:off x="0" y="34925"/>
            <a:ext cx="1866900" cy="1114425"/>
          </a:xfrm>
          <a:prstGeom prst="rect">
            <a:avLst/>
          </a:prstGeom>
          <a:noFill/>
          <a:ln w="9525">
            <a:noFill/>
            <a:miter lim="800000"/>
            <a:headEnd/>
            <a:tailEnd/>
          </a:ln>
        </p:spPr>
      </p:pic>
      <p:pic>
        <p:nvPicPr>
          <p:cNvPr id="17413" name="Resim 2"/>
          <p:cNvPicPr>
            <a:picLocks noChangeAspect="1"/>
          </p:cNvPicPr>
          <p:nvPr/>
        </p:nvPicPr>
        <p:blipFill>
          <a:blip r:embed="rId8" cstate="print"/>
          <a:srcRect/>
          <a:stretch>
            <a:fillRect/>
          </a:stretch>
        </p:blipFill>
        <p:spPr bwMode="auto">
          <a:xfrm>
            <a:off x="2411413" y="3867150"/>
            <a:ext cx="4000500" cy="2093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540568" y="222849"/>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rPr>
              <a:t> </a:t>
            </a:r>
            <a:r>
              <a:rPr lang="tr-TR" sz="3600" b="1" dirty="0">
                <a:ln w="12700">
                  <a:solidFill>
                    <a:schemeClr val="tx2">
                      <a:satMod val="155000"/>
                    </a:schemeClr>
                  </a:solidFill>
                  <a:prstDash val="solid"/>
                </a:ln>
              </a:rPr>
              <a:t>MÜRACAATLAR İÇİN </a:t>
            </a:r>
            <a:r>
              <a:rPr lang="tr-TR" sz="3600" b="1" dirty="0" smtClean="0">
                <a:ln w="12700">
                  <a:solidFill>
                    <a:schemeClr val="tx2">
                      <a:satMod val="155000"/>
                    </a:schemeClr>
                  </a:solidFill>
                  <a:prstDash val="solid"/>
                </a:ln>
              </a:rPr>
              <a:t>SON TARİH </a:t>
            </a:r>
            <a:r>
              <a:rPr lang="tr-TR" sz="3600" b="1" dirty="0">
                <a:ln w="12700">
                  <a:solidFill>
                    <a:schemeClr val="tx2">
                      <a:satMod val="155000"/>
                    </a:schemeClr>
                  </a:solidFill>
                  <a:prstDash val="solid"/>
                </a:ln>
              </a:rPr>
              <a:t>NEDİR?</a:t>
            </a:r>
          </a:p>
        </p:txBody>
      </p:sp>
      <p:graphicFrame>
        <p:nvGraphicFramePr>
          <p:cNvPr id="5" name="Diyagram 4"/>
          <p:cNvGraphicFramePr/>
          <p:nvPr/>
        </p:nvGraphicFramePr>
        <p:xfrm>
          <a:off x="1524000" y="1397000"/>
          <a:ext cx="7080448"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a:spLocks noChangeArrowheads="1"/>
          </p:cNvSpPr>
          <p:nvPr/>
        </p:nvSpPr>
        <p:spPr bwMode="auto">
          <a:xfrm>
            <a:off x="4859338" y="1844675"/>
            <a:ext cx="3960812" cy="400050"/>
          </a:xfrm>
          <a:prstGeom prst="rect">
            <a:avLst/>
          </a:prstGeom>
          <a:noFill/>
          <a:ln w="9525">
            <a:noFill/>
            <a:miter lim="800000"/>
            <a:headEnd/>
            <a:tailEnd/>
          </a:ln>
        </p:spPr>
        <p:txBody>
          <a:bodyPr>
            <a:spAutoFit/>
          </a:bodyPr>
          <a:lstStyle/>
          <a:p>
            <a:pPr eaLnBrk="1" hangingPunct="1"/>
            <a:r>
              <a:rPr lang="tr-TR" altLang="tr-TR" sz="2000" b="1">
                <a:solidFill>
                  <a:srgbClr val="1CAF11"/>
                </a:solidFill>
                <a:latin typeface="OpenSans"/>
              </a:rPr>
              <a:t>YAPI KAYIT BELGESİ BEDELİ</a:t>
            </a:r>
            <a:endParaRPr lang="tr-TR" altLang="tr-TR" sz="2000" b="1">
              <a:solidFill>
                <a:srgbClr val="1CAF11"/>
              </a:solidFill>
              <a:latin typeface="Calibri" pitchFamily="34" charset="0"/>
            </a:endParaRPr>
          </a:p>
        </p:txBody>
      </p:sp>
      <p:sp>
        <p:nvSpPr>
          <p:cNvPr id="10" name="Dikdörtgen 9"/>
          <p:cNvSpPr>
            <a:spLocks noChangeArrowheads="1"/>
          </p:cNvSpPr>
          <p:nvPr/>
        </p:nvSpPr>
        <p:spPr bwMode="auto">
          <a:xfrm>
            <a:off x="207963" y="5737225"/>
            <a:ext cx="4476750" cy="400050"/>
          </a:xfrm>
          <a:prstGeom prst="rect">
            <a:avLst/>
          </a:prstGeom>
          <a:noFill/>
          <a:ln w="9525">
            <a:noFill/>
            <a:miter lim="800000"/>
            <a:headEnd/>
            <a:tailEnd/>
          </a:ln>
        </p:spPr>
        <p:txBody>
          <a:bodyPr wrap="none">
            <a:spAutoFit/>
          </a:bodyPr>
          <a:lstStyle/>
          <a:p>
            <a:pPr eaLnBrk="1" hangingPunct="1"/>
            <a:r>
              <a:rPr lang="tr-TR" altLang="tr-TR" sz="2000" b="1">
                <a:solidFill>
                  <a:srgbClr val="C00000"/>
                </a:solidFill>
                <a:latin typeface="OpenSans"/>
              </a:rPr>
              <a:t>YAPI KAYIT BELGESİ BAŞVURUSU</a:t>
            </a:r>
            <a:endParaRPr lang="tr-TR" altLang="tr-TR" sz="2000" b="1">
              <a:solidFill>
                <a:srgbClr val="C00000"/>
              </a:solidFill>
              <a:latin typeface="Calibri" pitchFamily="34" charset="0"/>
            </a:endParaRPr>
          </a:p>
        </p:txBody>
      </p:sp>
      <p:pic>
        <p:nvPicPr>
          <p:cNvPr id="3" name="Resim 2"/>
          <p:cNvPicPr>
            <a:picLocks noChangeAspect="1"/>
          </p:cNvPicPr>
          <p:nvPr/>
        </p:nvPicPr>
        <p:blipFill>
          <a:blip r:embed="rId7" cstate="print"/>
          <a:srcRect/>
          <a:stretch>
            <a:fillRect/>
          </a:stretch>
        </p:blipFill>
        <p:spPr bwMode="auto">
          <a:xfrm>
            <a:off x="4684713" y="4603750"/>
            <a:ext cx="1649412" cy="2173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79512" y="224605"/>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3600" b="1" dirty="0" smtClean="0">
                <a:ln w="12700">
                  <a:solidFill>
                    <a:schemeClr val="tx2">
                      <a:satMod val="155000"/>
                    </a:schemeClr>
                  </a:solidFill>
                  <a:prstDash val="solid"/>
                </a:ln>
                <a:ea typeface="+mn-ea"/>
                <a:cs typeface="+mn-cs"/>
              </a:rPr>
              <a:t>MÜRACAATLAR NASIL YAPILIR?</a:t>
            </a:r>
            <a:endParaRPr lang="tr-TR" sz="3600" b="1" dirty="0">
              <a:ln w="12700">
                <a:solidFill>
                  <a:schemeClr val="tx2">
                    <a:satMod val="155000"/>
                  </a:schemeClr>
                </a:solidFill>
                <a:prstDash val="solid"/>
              </a:ln>
              <a:ea typeface="+mn-ea"/>
              <a:cs typeface="+mn-cs"/>
            </a:endParaRPr>
          </a:p>
        </p:txBody>
      </p:sp>
      <p:pic>
        <p:nvPicPr>
          <p:cNvPr id="1026" name="Picture 2" descr="E DEVLET ile ilgili gÃ¶rsel sonucu"/>
          <p:cNvPicPr>
            <a:picLocks noChangeAspect="1" noChangeArrowheads="1"/>
          </p:cNvPicPr>
          <p:nvPr/>
        </p:nvPicPr>
        <p:blipFill>
          <a:blip r:embed="rId3" cstate="print"/>
          <a:srcRect/>
          <a:stretch>
            <a:fillRect/>
          </a:stretch>
        </p:blipFill>
        <p:spPr bwMode="auto">
          <a:xfrm>
            <a:off x="2630488" y="4810125"/>
            <a:ext cx="3846512" cy="2019300"/>
          </a:xfrm>
          <a:prstGeom prst="rect">
            <a:avLst/>
          </a:prstGeom>
          <a:noFill/>
          <a:ln w="9525">
            <a:noFill/>
            <a:miter lim="800000"/>
            <a:headEnd/>
            <a:tailEnd/>
          </a:ln>
        </p:spPr>
      </p:pic>
      <p:graphicFrame>
        <p:nvGraphicFramePr>
          <p:cNvPr id="5" name="Diyagram 4"/>
          <p:cNvGraphicFramePr/>
          <p:nvPr/>
        </p:nvGraphicFramePr>
        <p:xfrm>
          <a:off x="179512" y="921781"/>
          <a:ext cx="874846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Resim 6"/>
          <p:cNvPicPr>
            <a:picLocks noChangeAspect="1"/>
          </p:cNvPicPr>
          <p:nvPr/>
        </p:nvPicPr>
        <p:blipFill>
          <a:blip r:embed="rId9" cstate="print"/>
          <a:srcRect/>
          <a:stretch>
            <a:fillRect/>
          </a:stretch>
        </p:blipFill>
        <p:spPr bwMode="auto">
          <a:xfrm>
            <a:off x="7596188" y="2205038"/>
            <a:ext cx="1158875" cy="955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2051720" y="5414141"/>
            <a:ext cx="3960440"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400" dirty="0" smtClean="0">
                <a:ln w="12700">
                  <a:solidFill>
                    <a:schemeClr val="tx2">
                      <a:satMod val="155000"/>
                    </a:schemeClr>
                  </a:solidFill>
                  <a:prstDash val="solid"/>
                </a:ln>
                <a:ea typeface="+mn-ea"/>
                <a:cs typeface="+mn-cs"/>
              </a:rPr>
              <a:t>Yeni başvuruyu tıklıyoruz</a:t>
            </a:r>
            <a:r>
              <a:rPr lang="tr-TR" sz="2800" b="1" dirty="0" smtClean="0">
                <a:ln w="12700">
                  <a:solidFill>
                    <a:schemeClr val="tx2">
                      <a:satMod val="155000"/>
                    </a:schemeClr>
                  </a:solidFill>
                  <a:prstDash val="solid"/>
                </a:ln>
                <a:ea typeface="+mn-ea"/>
                <a:cs typeface="+mn-cs"/>
              </a:rPr>
              <a:t>.</a:t>
            </a:r>
            <a:endParaRPr lang="tr-TR" sz="2800" b="1" dirty="0">
              <a:ln w="12700">
                <a:solidFill>
                  <a:schemeClr val="tx2">
                    <a:satMod val="155000"/>
                  </a:schemeClr>
                </a:solidFill>
                <a:prstDash val="solid"/>
              </a:ln>
              <a:ea typeface="+mn-ea"/>
              <a:cs typeface="+mn-cs"/>
            </a:endParaRPr>
          </a:p>
        </p:txBody>
      </p:sp>
      <p:pic>
        <p:nvPicPr>
          <p:cNvPr id="2" name="Resim 1"/>
          <p:cNvPicPr>
            <a:picLocks noChangeAspect="1"/>
          </p:cNvPicPr>
          <p:nvPr/>
        </p:nvPicPr>
        <p:blipFill>
          <a:blip r:embed="rId2" cstate="print"/>
          <a:srcRect/>
          <a:stretch>
            <a:fillRect/>
          </a:stretch>
        </p:blipFill>
        <p:spPr bwMode="auto">
          <a:xfrm>
            <a:off x="0" y="1484313"/>
            <a:ext cx="9144000" cy="3568700"/>
          </a:xfrm>
          <a:prstGeom prst="rect">
            <a:avLst/>
          </a:prstGeom>
          <a:noFill/>
          <a:ln w="9525">
            <a:noFill/>
            <a:miter lim="800000"/>
            <a:headEnd/>
            <a:tailEnd/>
          </a:ln>
        </p:spPr>
      </p:pic>
      <p:sp>
        <p:nvSpPr>
          <p:cNvPr id="3" name="Sağ Ok 2"/>
          <p:cNvSpPr/>
          <p:nvPr/>
        </p:nvSpPr>
        <p:spPr>
          <a:xfrm>
            <a:off x="6732588" y="2997200"/>
            <a:ext cx="935037" cy="360363"/>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8" name="Sağ Ok 7"/>
          <p:cNvSpPr/>
          <p:nvPr/>
        </p:nvSpPr>
        <p:spPr>
          <a:xfrm>
            <a:off x="323850" y="5589588"/>
            <a:ext cx="1511300" cy="503237"/>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9" name="1 Başlık"/>
          <p:cNvSpPr txBox="1">
            <a:spLocks/>
          </p:cNvSpPr>
          <p:nvPr/>
        </p:nvSpPr>
        <p:spPr>
          <a:xfrm>
            <a:off x="68561" y="22829"/>
            <a:ext cx="9109631" cy="85425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YAPI KAYIT BELGESİ BAŞVURU ADIMLARI</a:t>
            </a:r>
            <a:endParaRPr lang="tr-TR" sz="3600" b="1" dirty="0">
              <a:ln w="12700">
                <a:solidFill>
                  <a:schemeClr val="tx2">
                    <a:satMod val="155000"/>
                  </a:schemeClr>
                </a:solidFill>
                <a:prstDash val="solid"/>
              </a:ln>
              <a:ea typeface="+mn-ea"/>
              <a:cs typeface="+mn-cs"/>
            </a:endParaRPr>
          </a:p>
        </p:txBody>
      </p:sp>
      <p:pic>
        <p:nvPicPr>
          <p:cNvPr id="21511" name="Resim 3"/>
          <p:cNvPicPr>
            <a:picLocks noChangeAspect="1"/>
          </p:cNvPicPr>
          <p:nvPr/>
        </p:nvPicPr>
        <p:blipFill>
          <a:blip r:embed="rId3" cstate="print"/>
          <a:srcRect/>
          <a:stretch>
            <a:fillRect/>
          </a:stretch>
        </p:blipFill>
        <p:spPr bwMode="auto">
          <a:xfrm>
            <a:off x="7200900" y="5602288"/>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0" y="270491"/>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22531" name="Resim 3"/>
          <p:cNvPicPr>
            <a:picLocks noChangeAspect="1"/>
          </p:cNvPicPr>
          <p:nvPr/>
        </p:nvPicPr>
        <p:blipFill>
          <a:blip r:embed="rId2" cstate="print"/>
          <a:srcRect/>
          <a:stretch>
            <a:fillRect/>
          </a:stretch>
        </p:blipFill>
        <p:spPr bwMode="auto">
          <a:xfrm>
            <a:off x="0" y="1441450"/>
            <a:ext cx="9144000" cy="3975100"/>
          </a:xfrm>
          <a:prstGeom prst="rect">
            <a:avLst/>
          </a:prstGeom>
          <a:noFill/>
          <a:ln w="9525">
            <a:noFill/>
            <a:miter lim="800000"/>
            <a:headEnd/>
            <a:tailEnd/>
          </a:ln>
        </p:spPr>
      </p:pic>
      <p:sp>
        <p:nvSpPr>
          <p:cNvPr id="5" name="Sağ Ok 4"/>
          <p:cNvSpPr/>
          <p:nvPr/>
        </p:nvSpPr>
        <p:spPr>
          <a:xfrm rot="19290225">
            <a:off x="785813" y="5734050"/>
            <a:ext cx="1543050" cy="431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22533" name="Resim 2"/>
          <p:cNvPicPr>
            <a:picLocks noChangeAspect="1"/>
          </p:cNvPicPr>
          <p:nvPr/>
        </p:nvPicPr>
        <p:blipFill>
          <a:blip r:embed="rId3" cstate="print"/>
          <a:srcRect/>
          <a:stretch>
            <a:fillRect/>
          </a:stretch>
        </p:blipFill>
        <p:spPr bwMode="auto">
          <a:xfrm>
            <a:off x="4362450" y="5508625"/>
            <a:ext cx="904875" cy="333375"/>
          </a:xfrm>
          <a:prstGeom prst="rect">
            <a:avLst/>
          </a:prstGeom>
          <a:noFill/>
          <a:ln w="9525">
            <a:noFill/>
            <a:miter lim="800000"/>
            <a:headEnd/>
            <a:tailEnd/>
          </a:ln>
        </p:spPr>
      </p:pic>
      <p:sp>
        <p:nvSpPr>
          <p:cNvPr id="8" name="1 Başlık"/>
          <p:cNvSpPr txBox="1">
            <a:spLocks/>
          </p:cNvSpPr>
          <p:nvPr/>
        </p:nvSpPr>
        <p:spPr>
          <a:xfrm>
            <a:off x="1835696" y="5976285"/>
            <a:ext cx="7416824" cy="85425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8000"/>
              </a:lnSpc>
              <a:spcAft>
                <a:spcPts val="0"/>
              </a:spcAft>
              <a:defRPr/>
            </a:pPr>
            <a:r>
              <a:rPr lang="tr-TR" sz="2400" dirty="0" smtClean="0">
                <a:ln w="12700">
                  <a:solidFill>
                    <a:schemeClr val="tx2">
                      <a:satMod val="155000"/>
                    </a:schemeClr>
                  </a:solidFill>
                  <a:prstDash val="solid"/>
                </a:ln>
                <a:ea typeface="+mn-ea"/>
                <a:cs typeface="+mn-cs"/>
              </a:rPr>
              <a:t>Onay kutucuğunu onaylayıp, Devam et kısmını tıklıyoruz.</a:t>
            </a:r>
            <a:endParaRPr lang="tr-TR" sz="2800" b="1" dirty="0">
              <a:ln w="12700">
                <a:solidFill>
                  <a:schemeClr val="tx2">
                    <a:satMod val="155000"/>
                  </a:schemeClr>
                </a:solidFill>
                <a:prstDash val="solid"/>
              </a:ln>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369" y="185548"/>
            <a:ext cx="9109631" cy="76871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 BARIŞI NEDİR?</a:t>
            </a:r>
            <a:r>
              <a:rPr lang="tr-TR" sz="3600" dirty="0" smtClean="0"/>
              <a:t/>
            </a:r>
            <a:br>
              <a:rPr lang="tr-TR" sz="3600" dirty="0" smtClean="0"/>
            </a:br>
            <a:endParaRPr lang="tr-TR" sz="3600" b="1" dirty="0">
              <a:ln w="12700">
                <a:solidFill>
                  <a:schemeClr val="tx2">
                    <a:satMod val="155000"/>
                  </a:schemeClr>
                </a:solidFill>
                <a:prstDash val="solid"/>
              </a:ln>
              <a:ea typeface="+mn-ea"/>
              <a:cs typeface="+mn-cs"/>
            </a:endParaRPr>
          </a:p>
        </p:txBody>
      </p:sp>
      <p:sp>
        <p:nvSpPr>
          <p:cNvPr id="3" name="2 İçerik Yer Tutucusu"/>
          <p:cNvSpPr>
            <a:spLocks noGrp="1"/>
          </p:cNvSpPr>
          <p:nvPr>
            <p:ph idx="1"/>
          </p:nvPr>
        </p:nvSpPr>
        <p:spPr>
          <a:xfrm>
            <a:off x="268288" y="3917950"/>
            <a:ext cx="8572500" cy="2368550"/>
          </a:xfrm>
        </p:spPr>
        <p:txBody>
          <a:bodyPr rtlCol="0">
            <a:normAutofit/>
          </a:bodyPr>
          <a:lstStyle/>
          <a:p>
            <a:pPr marL="0" indent="0" algn="just" eaLnBrk="1" fontAlgn="auto" hangingPunct="1">
              <a:spcAft>
                <a:spcPts val="0"/>
              </a:spcAft>
              <a:buClr>
                <a:schemeClr val="accent1"/>
              </a:buClr>
              <a:buSzPct val="70000"/>
              <a:buFont typeface="Arial" pitchFamily="34" charset="0"/>
              <a:buNone/>
              <a:defRPr/>
            </a:pPr>
            <a:r>
              <a:rPr lang="tr-TR" sz="2800" b="1" dirty="0">
                <a:solidFill>
                  <a:schemeClr val="tx2"/>
                </a:solidFill>
                <a:latin typeface="+mj-lt"/>
              </a:rPr>
              <a:t> </a:t>
            </a:r>
            <a:r>
              <a:rPr lang="tr-TR" sz="2800" b="1" dirty="0" smtClean="0">
                <a:solidFill>
                  <a:schemeClr val="tx2"/>
                </a:solidFill>
                <a:latin typeface="+mj-lt"/>
              </a:rPr>
              <a:t>                                   </a:t>
            </a:r>
          </a:p>
          <a:p>
            <a:pPr marL="0" indent="0" algn="just" eaLnBrk="1" fontAlgn="auto" hangingPunct="1">
              <a:spcAft>
                <a:spcPts val="0"/>
              </a:spcAft>
              <a:buClr>
                <a:schemeClr val="accent1"/>
              </a:buClr>
              <a:buSzPct val="70000"/>
              <a:buFont typeface="Arial" pitchFamily="34" charset="0"/>
              <a:buNone/>
              <a:defRPr/>
            </a:pPr>
            <a:r>
              <a:rPr lang="tr-TR" b="1" dirty="0" smtClean="0">
                <a:solidFill>
                  <a:schemeClr val="tx2"/>
                </a:solidFill>
              </a:rPr>
              <a:t>«</a:t>
            </a:r>
            <a:r>
              <a:rPr lang="tr-TR" i="1" dirty="0" smtClean="0">
                <a:solidFill>
                  <a:schemeClr val="tx2"/>
                </a:solidFill>
                <a:latin typeface="+mj-lt"/>
              </a:rPr>
              <a:t>İmar mevzuatına ve ruhsata aykırı yapılara verilecek </a:t>
            </a:r>
            <a:r>
              <a:rPr lang="tr-TR" b="1" dirty="0" smtClean="0">
                <a:solidFill>
                  <a:schemeClr val="accent6">
                    <a:lumMod val="75000"/>
                  </a:schemeClr>
                </a:solidFill>
                <a:latin typeface="+mj-lt"/>
              </a:rPr>
              <a:t>YAPI KAYIT </a:t>
            </a:r>
            <a:r>
              <a:rPr lang="tr-TR" b="1" dirty="0" err="1" smtClean="0">
                <a:solidFill>
                  <a:schemeClr val="accent6">
                    <a:lumMod val="75000"/>
                  </a:schemeClr>
                </a:solidFill>
                <a:latin typeface="+mj-lt"/>
              </a:rPr>
              <a:t>BELGESİ</a:t>
            </a:r>
            <a:r>
              <a:rPr lang="tr-TR" b="1" dirty="0" err="1" smtClean="0">
                <a:solidFill>
                  <a:schemeClr val="tx2"/>
                </a:solidFill>
                <a:latin typeface="+mj-lt"/>
              </a:rPr>
              <a:t>’</a:t>
            </a:r>
            <a:r>
              <a:rPr lang="tr-TR" dirty="0" err="1" smtClean="0">
                <a:solidFill>
                  <a:schemeClr val="tx2"/>
                </a:solidFill>
                <a:latin typeface="+mj-lt"/>
              </a:rPr>
              <a:t>yle</a:t>
            </a:r>
            <a:r>
              <a:rPr lang="tr-TR" b="1" dirty="0" smtClean="0">
                <a:solidFill>
                  <a:schemeClr val="tx2"/>
                </a:solidFill>
                <a:latin typeface="+mj-lt"/>
              </a:rPr>
              <a:t> </a:t>
            </a:r>
            <a:r>
              <a:rPr lang="tr-TR" i="1" dirty="0" smtClean="0">
                <a:solidFill>
                  <a:schemeClr val="tx2"/>
                </a:solidFill>
                <a:latin typeface="+mj-lt"/>
              </a:rPr>
              <a:t>vatandaşlarımızın imar sorununun çözülmesidir</a:t>
            </a:r>
            <a:r>
              <a:rPr lang="tr-TR" sz="2800" dirty="0" smtClean="0">
                <a:solidFill>
                  <a:schemeClr val="tx2"/>
                </a:solidFill>
                <a:latin typeface="+mj-lt"/>
              </a:rPr>
              <a:t>»</a:t>
            </a:r>
          </a:p>
          <a:p>
            <a:pPr marL="457200" indent="-457200" algn="just" eaLnBrk="1" fontAlgn="auto" hangingPunct="1">
              <a:spcAft>
                <a:spcPts val="0"/>
              </a:spcAft>
              <a:buClr>
                <a:schemeClr val="accent1"/>
              </a:buClr>
              <a:buSzPct val="70000"/>
              <a:buFont typeface="Wingdings" panose="05000000000000000000" pitchFamily="2" charset="2"/>
              <a:buChar char="v"/>
              <a:defRPr/>
            </a:pPr>
            <a:endParaRPr lang="tr-TR" sz="2800" dirty="0" smtClean="0">
              <a:solidFill>
                <a:schemeClr val="tx2"/>
              </a:solidFill>
              <a:latin typeface="+mj-lt"/>
            </a:endParaRPr>
          </a:p>
          <a:p>
            <a:pPr marL="457200" indent="-457200" algn="just" eaLnBrk="1" fontAlgn="auto" hangingPunct="1">
              <a:spcAft>
                <a:spcPts val="0"/>
              </a:spcAft>
              <a:buClr>
                <a:schemeClr val="accent1"/>
              </a:buClr>
              <a:buSzPct val="70000"/>
              <a:buFont typeface="Wingdings" panose="05000000000000000000" pitchFamily="2" charset="2"/>
              <a:buChar char="v"/>
              <a:defRPr/>
            </a:pPr>
            <a:endParaRPr lang="tr-TR" sz="2800" dirty="0" smtClean="0">
              <a:solidFill>
                <a:schemeClr val="tx2"/>
              </a:solidFill>
              <a:latin typeface="+mj-lt"/>
            </a:endParaRPr>
          </a:p>
          <a:p>
            <a:pPr algn="just" eaLnBrk="1" fontAlgn="auto" hangingPunct="1">
              <a:spcAft>
                <a:spcPts val="0"/>
              </a:spcAft>
              <a:buFont typeface="Wingdings" panose="05000000000000000000" pitchFamily="2" charset="2"/>
              <a:buChar char="v"/>
              <a:defRPr/>
            </a:pPr>
            <a:endParaRPr lang="tr-TR" sz="2800" dirty="0" smtClean="0">
              <a:latin typeface="+mj-lt"/>
            </a:endParaRPr>
          </a:p>
          <a:p>
            <a:pPr eaLnBrk="1" fontAlgn="auto" hangingPunct="1">
              <a:spcAft>
                <a:spcPts val="0"/>
              </a:spcAft>
              <a:defRPr/>
            </a:pPr>
            <a:endParaRPr lang="tr-TR" dirty="0"/>
          </a:p>
        </p:txBody>
      </p:sp>
      <p:pic>
        <p:nvPicPr>
          <p:cNvPr id="4100" name="Resim 5"/>
          <p:cNvPicPr>
            <a:picLocks noChangeAspect="1"/>
          </p:cNvPicPr>
          <p:nvPr/>
        </p:nvPicPr>
        <p:blipFill>
          <a:blip r:embed="rId2" cstate="print"/>
          <a:srcRect/>
          <a:stretch>
            <a:fillRect/>
          </a:stretch>
        </p:blipFill>
        <p:spPr bwMode="auto">
          <a:xfrm>
            <a:off x="7265988" y="5667375"/>
            <a:ext cx="1822450" cy="1128713"/>
          </a:xfrm>
          <a:prstGeom prst="rect">
            <a:avLst/>
          </a:prstGeom>
          <a:noFill/>
          <a:ln w="9525">
            <a:noFill/>
            <a:miter lim="800000"/>
            <a:headEnd/>
            <a:tailEnd/>
          </a:ln>
        </p:spPr>
      </p:pic>
      <p:pic>
        <p:nvPicPr>
          <p:cNvPr id="4101" name="Resim 7"/>
          <p:cNvPicPr>
            <a:picLocks noChangeAspect="1"/>
          </p:cNvPicPr>
          <p:nvPr/>
        </p:nvPicPr>
        <p:blipFill>
          <a:blip r:embed="rId2" cstate="print"/>
          <a:srcRect/>
          <a:stretch>
            <a:fillRect/>
          </a:stretch>
        </p:blipFill>
        <p:spPr bwMode="auto">
          <a:xfrm>
            <a:off x="-14288" y="46038"/>
            <a:ext cx="1690688" cy="1047750"/>
          </a:xfrm>
          <a:prstGeom prst="rect">
            <a:avLst/>
          </a:prstGeom>
          <a:noFill/>
          <a:ln w="9525">
            <a:noFill/>
            <a:miter lim="800000"/>
            <a:headEnd/>
            <a:tailEnd/>
          </a:ln>
        </p:spPr>
      </p:pic>
      <p:pic>
        <p:nvPicPr>
          <p:cNvPr id="1026" name="Picture 2" descr="KONUTA ELEKTRÄ°K SU BAÄLANMASI ile ilgili gÃ¶rsel sonucu"/>
          <p:cNvPicPr>
            <a:picLocks noChangeAspect="1" noChangeArrowheads="1"/>
          </p:cNvPicPr>
          <p:nvPr/>
        </p:nvPicPr>
        <p:blipFill>
          <a:blip r:embed="rId3" cstate="print"/>
          <a:srcRect/>
          <a:stretch>
            <a:fillRect/>
          </a:stretch>
        </p:blipFill>
        <p:spPr bwMode="auto">
          <a:xfrm>
            <a:off x="2597150" y="1341438"/>
            <a:ext cx="3914775" cy="269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7131" y="0"/>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23555" name="Resim 3"/>
          <p:cNvPicPr>
            <a:picLocks noChangeAspect="1"/>
          </p:cNvPicPr>
          <p:nvPr/>
        </p:nvPicPr>
        <p:blipFill>
          <a:blip r:embed="rId2" cstate="print"/>
          <a:srcRect/>
          <a:stretch>
            <a:fillRect/>
          </a:stretch>
        </p:blipFill>
        <p:spPr bwMode="auto">
          <a:xfrm>
            <a:off x="0" y="1125538"/>
            <a:ext cx="9144000" cy="473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4369" y="0"/>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sp>
        <p:nvSpPr>
          <p:cNvPr id="24579" name="Metin kutusu 1"/>
          <p:cNvSpPr txBox="1">
            <a:spLocks noChangeArrowheads="1"/>
          </p:cNvSpPr>
          <p:nvPr/>
        </p:nvSpPr>
        <p:spPr bwMode="auto">
          <a:xfrm>
            <a:off x="2411413" y="1196975"/>
            <a:ext cx="7632700" cy="369888"/>
          </a:xfrm>
          <a:prstGeom prst="rect">
            <a:avLst/>
          </a:prstGeom>
          <a:noFill/>
          <a:ln w="9525">
            <a:noFill/>
            <a:miter lim="800000"/>
            <a:headEnd/>
            <a:tailEnd/>
          </a:ln>
        </p:spPr>
        <p:txBody>
          <a:bodyPr>
            <a:spAutoFit/>
          </a:bodyPr>
          <a:lstStyle/>
          <a:p>
            <a:r>
              <a:rPr lang="tr-TR" altLang="tr-TR" b="1">
                <a:solidFill>
                  <a:srgbClr val="C00000"/>
                </a:solidFill>
              </a:rPr>
              <a:t>İSKAN YOK İSE YAPININ TAMAMI</a:t>
            </a:r>
          </a:p>
        </p:txBody>
      </p:sp>
      <p:pic>
        <p:nvPicPr>
          <p:cNvPr id="24580" name="Resim 3"/>
          <p:cNvPicPr>
            <a:picLocks noChangeAspect="1"/>
          </p:cNvPicPr>
          <p:nvPr/>
        </p:nvPicPr>
        <p:blipFill>
          <a:blip r:embed="rId2" cstate="print"/>
          <a:srcRect/>
          <a:stretch>
            <a:fillRect/>
          </a:stretch>
        </p:blipFill>
        <p:spPr bwMode="auto">
          <a:xfrm>
            <a:off x="611188" y="1989138"/>
            <a:ext cx="8047037" cy="4733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4369" y="0"/>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sp>
        <p:nvSpPr>
          <p:cNvPr id="25603" name="Metin kutusu 1"/>
          <p:cNvSpPr txBox="1">
            <a:spLocks noChangeArrowheads="1"/>
          </p:cNvSpPr>
          <p:nvPr/>
        </p:nvSpPr>
        <p:spPr bwMode="auto">
          <a:xfrm>
            <a:off x="2339975" y="1025525"/>
            <a:ext cx="7632700" cy="369888"/>
          </a:xfrm>
          <a:prstGeom prst="rect">
            <a:avLst/>
          </a:prstGeom>
          <a:noFill/>
          <a:ln w="9525">
            <a:noFill/>
            <a:miter lim="800000"/>
            <a:headEnd/>
            <a:tailEnd/>
          </a:ln>
        </p:spPr>
        <p:txBody>
          <a:bodyPr>
            <a:spAutoFit/>
          </a:bodyPr>
          <a:lstStyle/>
          <a:p>
            <a:r>
              <a:rPr lang="tr-TR" altLang="tr-TR" b="1">
                <a:solidFill>
                  <a:srgbClr val="C00000"/>
                </a:solidFill>
              </a:rPr>
              <a:t>İSKAN VAR İSE BAĞIMSIZ BÖLÜM </a:t>
            </a:r>
          </a:p>
        </p:txBody>
      </p:sp>
      <p:pic>
        <p:nvPicPr>
          <p:cNvPr id="25604" name="Resim 2"/>
          <p:cNvPicPr>
            <a:picLocks noChangeAspect="1"/>
          </p:cNvPicPr>
          <p:nvPr/>
        </p:nvPicPr>
        <p:blipFill>
          <a:blip r:embed="rId2" cstate="print"/>
          <a:srcRect/>
          <a:stretch>
            <a:fillRect/>
          </a:stretch>
        </p:blipFill>
        <p:spPr bwMode="auto">
          <a:xfrm>
            <a:off x="611188" y="1566863"/>
            <a:ext cx="6416675" cy="5192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63" y="544513"/>
            <a:ext cx="9186863" cy="800100"/>
          </a:xfrm>
          <a:prstGeom prst="rect">
            <a:avLst/>
          </a:prstGeom>
        </p:spPr>
        <p:txBody>
          <a:bodyPr>
            <a:spAutoFit/>
          </a:bodyPr>
          <a:lstStyle/>
          <a:p>
            <a:pPr algn="just" eaLnBrk="1" fontAlgn="auto" hangingPunct="1">
              <a:spcBef>
                <a:spcPts val="0"/>
              </a:spcBef>
              <a:spcAft>
                <a:spcPts val="0"/>
              </a:spcAft>
              <a:defRPr/>
            </a:pPr>
            <a:endParaRPr lang="tr-TR" sz="2800" dirty="0">
              <a:solidFill>
                <a:schemeClr val="tx2"/>
              </a:solidFill>
              <a:latin typeface="+mj-lt"/>
              <a:cs typeface="+mn-cs"/>
            </a:endParaRPr>
          </a:p>
          <a:p>
            <a:pPr eaLnBrk="1" fontAlgn="auto" hangingPunct="1">
              <a:spcBef>
                <a:spcPts val="0"/>
              </a:spcBef>
              <a:spcAft>
                <a:spcPts val="0"/>
              </a:spcAft>
              <a:defRPr/>
            </a:pPr>
            <a:endParaRPr lang="tr-TR" dirty="0">
              <a:latin typeface="+mn-lt"/>
              <a:cs typeface="+mn-cs"/>
            </a:endParaRPr>
          </a:p>
        </p:txBody>
      </p:sp>
      <p:sp>
        <p:nvSpPr>
          <p:cNvPr id="26627"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26628"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26629"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253348" y="-6646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KAYIT BELGESİ BAŞVURU BEDELİ</a:t>
            </a:r>
            <a:endParaRPr lang="tr-TR" sz="3600" b="1" dirty="0">
              <a:ln w="12700">
                <a:solidFill>
                  <a:schemeClr val="tx2">
                    <a:satMod val="155000"/>
                  </a:schemeClr>
                </a:solidFill>
                <a:prstDash val="solid"/>
              </a:ln>
              <a:ea typeface="+mn-ea"/>
              <a:cs typeface="+mn-cs"/>
            </a:endParaRPr>
          </a:p>
        </p:txBody>
      </p:sp>
      <p:grpSp>
        <p:nvGrpSpPr>
          <p:cNvPr id="3" name="Diagram group"/>
          <p:cNvGrpSpPr/>
          <p:nvPr/>
        </p:nvGrpSpPr>
        <p:grpSpPr>
          <a:xfrm>
            <a:off x="521803" y="1228936"/>
            <a:ext cx="8748464" cy="1813957"/>
            <a:chOff x="0" y="0"/>
            <a:chExt cx="8748464" cy="1813957"/>
          </a:xfrm>
          <a:scene3d>
            <a:camera prst="perspectiveHeroicExtremeRightFacing" zoom="82000">
              <a:rot lat="21300000" lon="20400000" rev="180000"/>
            </a:camera>
            <a:lightRig rig="morning" dir="t">
              <a:rot lat="0" lon="0" rev="20400000"/>
            </a:lightRig>
          </a:scene3d>
        </p:grpSpPr>
        <p:grpSp>
          <p:nvGrpSpPr>
            <p:cNvPr id="4" name="Grup 10"/>
            <p:cNvGrpSpPr/>
            <p:nvPr/>
          </p:nvGrpSpPr>
          <p:grpSpPr>
            <a:xfrm>
              <a:off x="0" y="0"/>
              <a:ext cx="8748464" cy="1813957"/>
              <a:chOff x="0" y="0"/>
              <a:chExt cx="8748464" cy="1813957"/>
            </a:xfrm>
          </p:grpSpPr>
          <p:sp>
            <p:nvSpPr>
              <p:cNvPr id="12" name="Yuvarlatılmış Dikdörtgen 11"/>
              <p:cNvSpPr/>
              <p:nvPr/>
            </p:nvSpPr>
            <p:spPr>
              <a:xfrm>
                <a:off x="0" y="0"/>
                <a:ext cx="8748464" cy="1813957"/>
              </a:xfrm>
              <a:prstGeom prst="roundRect">
                <a:avLst/>
              </a:prstGeom>
            </p:spPr>
            <p:style>
              <a:lnRef idx="0">
                <a:schemeClr val="accent1"/>
              </a:lnRef>
              <a:fillRef idx="3">
                <a:schemeClr val="accent1"/>
              </a:fillRef>
              <a:effectRef idx="3">
                <a:schemeClr val="accent1"/>
              </a:effectRef>
              <a:fontRef idx="minor">
                <a:schemeClr val="lt1"/>
              </a:fontRef>
            </p:style>
          </p:sp>
          <p:sp>
            <p:nvSpPr>
              <p:cNvPr id="14" name="Yuvarlatılmış Dikdörtgen 4"/>
              <p:cNvSpPr/>
              <p:nvPr/>
            </p:nvSpPr>
            <p:spPr>
              <a:xfrm>
                <a:off x="88550" y="88550"/>
                <a:ext cx="8571364" cy="1636857"/>
              </a:xfrm>
              <a:prstGeom prst="rect">
                <a:avLst/>
              </a:prstGeom>
            </p:spPr>
            <p:style>
              <a:lnRef idx="0">
                <a:schemeClr val="accent1"/>
              </a:lnRef>
              <a:fillRef idx="3">
                <a:schemeClr val="accent1"/>
              </a:fillRef>
              <a:effectRef idx="3">
                <a:schemeClr val="accent1"/>
              </a:effectRef>
              <a:fontRef idx="minor">
                <a:schemeClr val="lt1"/>
              </a:fontRef>
            </p:style>
            <p:txBody>
              <a:bodyPr lIns="106680" tIns="106680" rIns="106680" bIns="106680" spcCol="1270" anchor="ctr"/>
              <a:lstStyle/>
              <a:p>
                <a:pPr defTabSz="1244600" eaLnBrk="1" fontAlgn="auto" hangingPunct="1">
                  <a:lnSpc>
                    <a:spcPct val="90000"/>
                  </a:lnSpc>
                  <a:spcAft>
                    <a:spcPct val="35000"/>
                  </a:spcAft>
                  <a:defRPr/>
                </a:pPr>
                <a:r>
                  <a:rPr lang="tr-TR" sz="2800" b="1" dirty="0"/>
                  <a:t>Arsa Emlak Değeri ile Yapı Yaklaşık Maliyeti toplamı üzerinden</a:t>
                </a:r>
              </a:p>
            </p:txBody>
          </p:sp>
        </p:grpSp>
      </p:grpSp>
      <p:pic>
        <p:nvPicPr>
          <p:cNvPr id="26632" name="Resim 2"/>
          <p:cNvPicPr>
            <a:picLocks noChangeAspect="1"/>
          </p:cNvPicPr>
          <p:nvPr/>
        </p:nvPicPr>
        <p:blipFill>
          <a:blip r:embed="rId2" cstate="print"/>
          <a:srcRect/>
          <a:stretch>
            <a:fillRect/>
          </a:stretch>
        </p:blipFill>
        <p:spPr bwMode="auto">
          <a:xfrm>
            <a:off x="6011863" y="3230563"/>
            <a:ext cx="1454150" cy="1300162"/>
          </a:xfrm>
          <a:prstGeom prst="rect">
            <a:avLst/>
          </a:prstGeom>
          <a:noFill/>
          <a:ln w="9525">
            <a:noFill/>
            <a:miter lim="800000"/>
            <a:headEnd/>
            <a:tailEnd/>
          </a:ln>
        </p:spPr>
      </p:pic>
      <p:pic>
        <p:nvPicPr>
          <p:cNvPr id="26633" name="Resim 5"/>
          <p:cNvPicPr>
            <a:picLocks noChangeAspect="1"/>
          </p:cNvPicPr>
          <p:nvPr/>
        </p:nvPicPr>
        <p:blipFill>
          <a:blip r:embed="rId3" cstate="print"/>
          <a:srcRect/>
          <a:stretch>
            <a:fillRect/>
          </a:stretch>
        </p:blipFill>
        <p:spPr bwMode="auto">
          <a:xfrm>
            <a:off x="5816600" y="4660900"/>
            <a:ext cx="1844675" cy="1644650"/>
          </a:xfrm>
          <a:prstGeom prst="rect">
            <a:avLst/>
          </a:prstGeom>
          <a:noFill/>
          <a:ln w="9525">
            <a:noFill/>
            <a:miter lim="800000"/>
            <a:headEnd/>
            <a:tailEnd/>
          </a:ln>
        </p:spPr>
      </p:pic>
      <p:sp>
        <p:nvSpPr>
          <p:cNvPr id="26634" name="Metin kutusu 14"/>
          <p:cNvSpPr txBox="1">
            <a:spLocks noChangeArrowheads="1"/>
          </p:cNvSpPr>
          <p:nvPr/>
        </p:nvSpPr>
        <p:spPr bwMode="auto">
          <a:xfrm>
            <a:off x="1187450" y="3559175"/>
            <a:ext cx="2592388" cy="584200"/>
          </a:xfrm>
          <a:prstGeom prst="rect">
            <a:avLst/>
          </a:prstGeom>
          <a:noFill/>
          <a:ln w="9525">
            <a:noFill/>
            <a:miter lim="800000"/>
            <a:headEnd/>
            <a:tailEnd/>
          </a:ln>
        </p:spPr>
        <p:txBody>
          <a:bodyPr>
            <a:spAutoFit/>
          </a:bodyPr>
          <a:lstStyle/>
          <a:p>
            <a:pPr eaLnBrk="1" hangingPunct="1"/>
            <a:r>
              <a:rPr lang="tr-TR" altLang="tr-TR" sz="3200" b="1">
                <a:solidFill>
                  <a:schemeClr val="tx2"/>
                </a:solidFill>
                <a:latin typeface="Calibri" pitchFamily="34" charset="0"/>
              </a:rPr>
              <a:t>Konutlarda</a:t>
            </a:r>
          </a:p>
        </p:txBody>
      </p:sp>
      <p:sp>
        <p:nvSpPr>
          <p:cNvPr id="26635" name="Metin kutusu 15"/>
          <p:cNvSpPr txBox="1">
            <a:spLocks noChangeArrowheads="1"/>
          </p:cNvSpPr>
          <p:nvPr/>
        </p:nvSpPr>
        <p:spPr bwMode="auto">
          <a:xfrm>
            <a:off x="1187450" y="4926013"/>
            <a:ext cx="4248150" cy="584200"/>
          </a:xfrm>
          <a:prstGeom prst="rect">
            <a:avLst/>
          </a:prstGeom>
          <a:noFill/>
          <a:ln w="9525">
            <a:noFill/>
            <a:miter lim="800000"/>
            <a:headEnd/>
            <a:tailEnd/>
          </a:ln>
        </p:spPr>
        <p:txBody>
          <a:bodyPr>
            <a:spAutoFit/>
          </a:bodyPr>
          <a:lstStyle/>
          <a:p>
            <a:pPr eaLnBrk="1" hangingPunct="1"/>
            <a:r>
              <a:rPr lang="tr-TR" altLang="tr-TR" sz="3200" b="1">
                <a:solidFill>
                  <a:schemeClr val="tx2"/>
                </a:solidFill>
                <a:latin typeface="Calibri" pitchFamily="34" charset="0"/>
              </a:rPr>
              <a:t>Ticari kullanımlarda ise </a:t>
            </a:r>
          </a:p>
        </p:txBody>
      </p:sp>
      <p:pic>
        <p:nvPicPr>
          <p:cNvPr id="26636" name="Resim 16"/>
          <p:cNvPicPr>
            <a:picLocks noChangeAspect="1"/>
          </p:cNvPicPr>
          <p:nvPr/>
        </p:nvPicPr>
        <p:blipFill>
          <a:blip r:embed="rId4" cstate="print"/>
          <a:srcRect/>
          <a:stretch>
            <a:fillRect/>
          </a:stretch>
        </p:blipFill>
        <p:spPr bwMode="auto">
          <a:xfrm>
            <a:off x="88900" y="566102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9239" y="116632"/>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27651" name="Resim 1"/>
          <p:cNvPicPr>
            <a:picLocks noChangeAspect="1"/>
          </p:cNvPicPr>
          <p:nvPr/>
        </p:nvPicPr>
        <p:blipFill>
          <a:blip r:embed="rId2" cstate="print"/>
          <a:srcRect/>
          <a:stretch>
            <a:fillRect/>
          </a:stretch>
        </p:blipFill>
        <p:spPr bwMode="auto">
          <a:xfrm>
            <a:off x="249238" y="1125538"/>
            <a:ext cx="8610600" cy="5162550"/>
          </a:xfrm>
          <a:prstGeom prst="rect">
            <a:avLst/>
          </a:prstGeom>
          <a:noFill/>
          <a:ln w="9525">
            <a:noFill/>
            <a:miter lim="800000"/>
            <a:headEnd/>
            <a:tailEnd/>
          </a:ln>
        </p:spPr>
      </p:pic>
      <p:pic>
        <p:nvPicPr>
          <p:cNvPr id="27652" name="Resim 3"/>
          <p:cNvPicPr>
            <a:picLocks noChangeAspect="1"/>
          </p:cNvPicPr>
          <p:nvPr/>
        </p:nvPicPr>
        <p:blipFill>
          <a:blip r:embed="rId3" cstate="print"/>
          <a:srcRect/>
          <a:stretch>
            <a:fillRect/>
          </a:stretch>
        </p:blipFill>
        <p:spPr bwMode="auto">
          <a:xfrm>
            <a:off x="7261225" y="5729288"/>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0029" y="116632"/>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28675" name="Resim 2"/>
          <p:cNvPicPr>
            <a:picLocks noChangeAspect="1"/>
          </p:cNvPicPr>
          <p:nvPr/>
        </p:nvPicPr>
        <p:blipFill>
          <a:blip r:embed="rId2" cstate="print"/>
          <a:srcRect/>
          <a:stretch>
            <a:fillRect/>
          </a:stretch>
        </p:blipFill>
        <p:spPr bwMode="auto">
          <a:xfrm>
            <a:off x="827088" y="1484313"/>
            <a:ext cx="6913562" cy="5580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0029" y="-29724"/>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29699" name="Resim 1"/>
          <p:cNvPicPr>
            <a:picLocks noChangeAspect="1"/>
          </p:cNvPicPr>
          <p:nvPr/>
        </p:nvPicPr>
        <p:blipFill>
          <a:blip r:embed="rId2" cstate="print"/>
          <a:srcRect/>
          <a:stretch>
            <a:fillRect/>
          </a:stretch>
        </p:blipFill>
        <p:spPr bwMode="auto">
          <a:xfrm>
            <a:off x="250825" y="908050"/>
            <a:ext cx="6396038" cy="4943475"/>
          </a:xfrm>
          <a:prstGeom prst="rect">
            <a:avLst/>
          </a:prstGeom>
          <a:noFill/>
          <a:ln w="9525">
            <a:noFill/>
            <a:miter lim="800000"/>
            <a:headEnd/>
            <a:tailEnd/>
          </a:ln>
        </p:spPr>
      </p:pic>
      <p:pic>
        <p:nvPicPr>
          <p:cNvPr id="29700" name="Resim 4"/>
          <p:cNvPicPr>
            <a:picLocks noChangeAspect="1"/>
          </p:cNvPicPr>
          <p:nvPr/>
        </p:nvPicPr>
        <p:blipFill>
          <a:blip r:embed="rId3" cstate="print"/>
          <a:srcRect/>
          <a:stretch>
            <a:fillRect/>
          </a:stretch>
        </p:blipFill>
        <p:spPr bwMode="auto">
          <a:xfrm>
            <a:off x="855663" y="1792288"/>
            <a:ext cx="7777162" cy="2471737"/>
          </a:xfrm>
          <a:prstGeom prst="rect">
            <a:avLst/>
          </a:prstGeom>
          <a:noFill/>
          <a:ln w="9525">
            <a:noFill/>
            <a:miter lim="800000"/>
            <a:headEnd/>
            <a:tailEnd/>
          </a:ln>
        </p:spPr>
      </p:pic>
      <p:pic>
        <p:nvPicPr>
          <p:cNvPr id="29701" name="Resim 1"/>
          <p:cNvPicPr>
            <a:picLocks noChangeAspect="1"/>
          </p:cNvPicPr>
          <p:nvPr/>
        </p:nvPicPr>
        <p:blipFill>
          <a:blip r:embed="rId4" cstate="print"/>
          <a:srcRect/>
          <a:stretch>
            <a:fillRect/>
          </a:stretch>
        </p:blipFill>
        <p:spPr bwMode="auto">
          <a:xfrm>
            <a:off x="941388" y="4270375"/>
            <a:ext cx="5143500" cy="258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270491"/>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3600" b="1" dirty="0">
                <a:ln w="12700">
                  <a:solidFill>
                    <a:schemeClr val="tx2">
                      <a:satMod val="155000"/>
                    </a:schemeClr>
                  </a:solidFill>
                  <a:prstDash val="solid"/>
                </a:ln>
              </a:rPr>
              <a:t>YAPI KAYIT </a:t>
            </a:r>
            <a:r>
              <a:rPr lang="tr-TR" sz="3600" b="1" dirty="0" smtClean="0">
                <a:ln w="12700">
                  <a:solidFill>
                    <a:schemeClr val="tx2">
                      <a:satMod val="155000"/>
                    </a:schemeClr>
                  </a:solidFill>
                  <a:prstDash val="solid"/>
                </a:ln>
              </a:rPr>
              <a:t>BELGESİ</a:t>
            </a:r>
            <a:r>
              <a:rPr lang="tr-TR" sz="3600" b="1" dirty="0">
                <a:ln w="12700">
                  <a:solidFill>
                    <a:schemeClr val="tx2">
                      <a:satMod val="155000"/>
                    </a:schemeClr>
                  </a:solidFill>
                  <a:prstDash val="solid"/>
                </a:ln>
              </a:rPr>
              <a:t> BAŞVURU ADIMLARI</a:t>
            </a:r>
            <a:endParaRPr lang="tr-TR" sz="3600" b="1" dirty="0">
              <a:ln w="12700">
                <a:solidFill>
                  <a:schemeClr val="tx2">
                    <a:satMod val="155000"/>
                  </a:schemeClr>
                </a:solidFill>
                <a:prstDash val="solid"/>
              </a:ln>
              <a:ea typeface="+mn-ea"/>
              <a:cs typeface="+mn-cs"/>
            </a:endParaRPr>
          </a:p>
        </p:txBody>
      </p:sp>
      <p:pic>
        <p:nvPicPr>
          <p:cNvPr id="30723" name="Resim 1"/>
          <p:cNvPicPr>
            <a:picLocks noChangeAspect="1"/>
          </p:cNvPicPr>
          <p:nvPr/>
        </p:nvPicPr>
        <p:blipFill>
          <a:blip r:embed="rId3" cstate="print"/>
          <a:srcRect/>
          <a:stretch>
            <a:fillRect/>
          </a:stretch>
        </p:blipFill>
        <p:spPr bwMode="auto">
          <a:xfrm>
            <a:off x="63500" y="1341438"/>
            <a:ext cx="8982075" cy="3600450"/>
          </a:xfrm>
          <a:prstGeom prst="rect">
            <a:avLst/>
          </a:prstGeom>
          <a:noFill/>
          <a:ln w="9525">
            <a:noFill/>
            <a:miter lim="800000"/>
            <a:headEnd/>
            <a:tailEnd/>
          </a:ln>
        </p:spPr>
      </p:pic>
      <p:pic>
        <p:nvPicPr>
          <p:cNvPr id="30724" name="Resim 2"/>
          <p:cNvPicPr>
            <a:picLocks noChangeAspect="1"/>
          </p:cNvPicPr>
          <p:nvPr/>
        </p:nvPicPr>
        <p:blipFill>
          <a:blip r:embed="rId4" cstate="print"/>
          <a:srcRect/>
          <a:stretch>
            <a:fillRect/>
          </a:stretch>
        </p:blipFill>
        <p:spPr bwMode="auto">
          <a:xfrm>
            <a:off x="1692275" y="5595938"/>
            <a:ext cx="1008063" cy="1101725"/>
          </a:xfrm>
          <a:prstGeom prst="rect">
            <a:avLst/>
          </a:prstGeom>
          <a:noFill/>
          <a:ln w="9525">
            <a:noFill/>
            <a:miter lim="800000"/>
            <a:headEnd/>
            <a:tailEnd/>
          </a:ln>
        </p:spPr>
      </p:pic>
      <p:sp>
        <p:nvSpPr>
          <p:cNvPr id="30725" name="Metin kutusu 4"/>
          <p:cNvSpPr txBox="1">
            <a:spLocks noChangeArrowheads="1"/>
          </p:cNvSpPr>
          <p:nvPr/>
        </p:nvSpPr>
        <p:spPr bwMode="auto">
          <a:xfrm>
            <a:off x="2700338" y="5589588"/>
            <a:ext cx="5400675" cy="922337"/>
          </a:xfrm>
          <a:prstGeom prst="rect">
            <a:avLst/>
          </a:prstGeom>
          <a:noFill/>
          <a:ln w="9525">
            <a:noFill/>
            <a:miter lim="800000"/>
            <a:headEnd/>
            <a:tailEnd/>
          </a:ln>
        </p:spPr>
        <p:txBody>
          <a:bodyPr>
            <a:spAutoFit/>
          </a:bodyPr>
          <a:lstStyle/>
          <a:p>
            <a:pPr eaLnBrk="1" hangingPunct="1"/>
            <a:r>
              <a:rPr lang="tr-TR" altLang="tr-TR">
                <a:solidFill>
                  <a:schemeClr val="tx2"/>
                </a:solidFill>
                <a:latin typeface="Calibri" pitchFamily="34" charset="0"/>
              </a:rPr>
              <a:t>Fotoğrafların uzantıları başvuru formunda belirtilenle uyumlu olmalıdır. En az iki fotoğraf; Bina dış cephesi ve aykırılığı gösteren fotoğraf.</a:t>
            </a:r>
          </a:p>
        </p:txBody>
      </p:sp>
      <p:pic>
        <p:nvPicPr>
          <p:cNvPr id="30726" name="Resim 5"/>
          <p:cNvPicPr>
            <a:picLocks noChangeAspect="1"/>
          </p:cNvPicPr>
          <p:nvPr/>
        </p:nvPicPr>
        <p:blipFill>
          <a:blip r:embed="rId5" cstate="print"/>
          <a:srcRect/>
          <a:stretch>
            <a:fillRect/>
          </a:stretch>
        </p:blipFill>
        <p:spPr bwMode="auto">
          <a:xfrm>
            <a:off x="7019925" y="184467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0" y="-25955"/>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rPr>
              <a:t>BAŞVURU </a:t>
            </a:r>
            <a:r>
              <a:rPr lang="tr-TR" sz="3600" b="1" dirty="0">
                <a:ln w="12700">
                  <a:solidFill>
                    <a:schemeClr val="tx2">
                      <a:satMod val="155000"/>
                    </a:schemeClr>
                  </a:solidFill>
                  <a:prstDash val="solid"/>
                </a:ln>
              </a:rPr>
              <a:t>ADIMLARI</a:t>
            </a:r>
            <a:endParaRPr lang="tr-TR" sz="3600" b="1" dirty="0">
              <a:ln w="12700">
                <a:solidFill>
                  <a:schemeClr val="tx2">
                    <a:satMod val="155000"/>
                  </a:schemeClr>
                </a:solidFill>
                <a:prstDash val="solid"/>
              </a:ln>
              <a:ea typeface="+mn-ea"/>
              <a:cs typeface="+mn-cs"/>
            </a:endParaRPr>
          </a:p>
        </p:txBody>
      </p:sp>
      <p:pic>
        <p:nvPicPr>
          <p:cNvPr id="32771" name="Resim 2"/>
          <p:cNvPicPr>
            <a:picLocks noChangeAspect="1"/>
          </p:cNvPicPr>
          <p:nvPr/>
        </p:nvPicPr>
        <p:blipFill>
          <a:blip r:embed="rId2" cstate="print"/>
          <a:srcRect/>
          <a:stretch>
            <a:fillRect/>
          </a:stretch>
        </p:blipFill>
        <p:spPr bwMode="auto">
          <a:xfrm>
            <a:off x="1187450" y="981075"/>
            <a:ext cx="6697663" cy="5435600"/>
          </a:xfrm>
          <a:prstGeom prst="rect">
            <a:avLst/>
          </a:prstGeom>
          <a:noFill/>
          <a:ln w="9525">
            <a:noFill/>
            <a:miter lim="800000"/>
            <a:headEnd/>
            <a:tailEnd/>
          </a:ln>
        </p:spPr>
      </p:pic>
      <p:sp>
        <p:nvSpPr>
          <p:cNvPr id="6" name="Metin kutusu 5"/>
          <p:cNvSpPr txBox="1">
            <a:spLocks noChangeArrowheads="1"/>
          </p:cNvSpPr>
          <p:nvPr/>
        </p:nvSpPr>
        <p:spPr bwMode="auto">
          <a:xfrm>
            <a:off x="5143500" y="5214938"/>
            <a:ext cx="4214813" cy="1200150"/>
          </a:xfrm>
          <a:prstGeom prst="rect">
            <a:avLst/>
          </a:prstGeom>
          <a:noFill/>
          <a:ln w="9525">
            <a:noFill/>
            <a:miter lim="800000"/>
            <a:headEnd/>
            <a:tailEnd/>
          </a:ln>
        </p:spPr>
        <p:txBody>
          <a:bodyPr>
            <a:spAutoFit/>
          </a:bodyPr>
          <a:lstStyle/>
          <a:p>
            <a:pPr eaLnBrk="1" hangingPunct="1"/>
            <a:r>
              <a:rPr lang="tr-TR" altLang="tr-TR" b="1" i="1">
                <a:solidFill>
                  <a:srgbClr val="FF0000"/>
                </a:solidFill>
                <a:latin typeface="Calibri" pitchFamily="34" charset="0"/>
              </a:rPr>
              <a:t>Başvuru kapsamındaki bilgiler toplu bir şekilde karşınıza çıkacaktır. Bilgilerinizi dilerseniz değiştirebilirsiniz, Doğru ise onay verebilirsiniz.</a:t>
            </a:r>
          </a:p>
        </p:txBody>
      </p:sp>
      <p:sp>
        <p:nvSpPr>
          <p:cNvPr id="4" name="Sağ Ok 3"/>
          <p:cNvSpPr/>
          <p:nvPr/>
        </p:nvSpPr>
        <p:spPr>
          <a:xfrm>
            <a:off x="755576" y="2348880"/>
            <a:ext cx="1296144" cy="28803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8" name="Sağ Ok 3"/>
          <p:cNvSpPr/>
          <p:nvPr/>
        </p:nvSpPr>
        <p:spPr>
          <a:xfrm rot="5400000">
            <a:off x="6282522" y="4361684"/>
            <a:ext cx="1296144" cy="28803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4369" y="78592"/>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pic>
        <p:nvPicPr>
          <p:cNvPr id="33795" name="Resim 1"/>
          <p:cNvPicPr>
            <a:picLocks noChangeAspect="1"/>
          </p:cNvPicPr>
          <p:nvPr/>
        </p:nvPicPr>
        <p:blipFill>
          <a:blip r:embed="rId2" cstate="print"/>
          <a:srcRect/>
          <a:stretch>
            <a:fillRect/>
          </a:stretch>
        </p:blipFill>
        <p:spPr bwMode="auto">
          <a:xfrm>
            <a:off x="1042988" y="4132263"/>
            <a:ext cx="2257425" cy="1019175"/>
          </a:xfrm>
          <a:prstGeom prst="rect">
            <a:avLst/>
          </a:prstGeom>
          <a:noFill/>
          <a:ln w="9525">
            <a:noFill/>
            <a:miter lim="800000"/>
            <a:headEnd/>
            <a:tailEnd/>
          </a:ln>
        </p:spPr>
      </p:pic>
      <p:grpSp>
        <p:nvGrpSpPr>
          <p:cNvPr id="2" name="Diagram group"/>
          <p:cNvGrpSpPr/>
          <p:nvPr/>
        </p:nvGrpSpPr>
        <p:grpSpPr>
          <a:xfrm>
            <a:off x="361167" y="1129978"/>
            <a:ext cx="8748464" cy="1813957"/>
            <a:chOff x="0" y="0"/>
            <a:chExt cx="8748464" cy="1813957"/>
          </a:xfrm>
          <a:scene3d>
            <a:camera prst="perspectiveHeroicExtremeRightFacing" zoom="82000">
              <a:rot lat="21300000" lon="20400000" rev="180000"/>
            </a:camera>
            <a:lightRig rig="morning" dir="t">
              <a:rot lat="0" lon="0" rev="20400000"/>
            </a:lightRig>
          </a:scene3d>
        </p:grpSpPr>
        <p:grpSp>
          <p:nvGrpSpPr>
            <p:cNvPr id="3" name="Grup 5"/>
            <p:cNvGrpSpPr/>
            <p:nvPr/>
          </p:nvGrpSpPr>
          <p:grpSpPr>
            <a:xfrm>
              <a:off x="0" y="0"/>
              <a:ext cx="8748464" cy="1813957"/>
              <a:chOff x="0" y="0"/>
              <a:chExt cx="8748464" cy="1813957"/>
            </a:xfrm>
          </p:grpSpPr>
          <p:sp>
            <p:nvSpPr>
              <p:cNvPr id="8" name="Yuvarlatılmış Dikdörtgen 7"/>
              <p:cNvSpPr/>
              <p:nvPr/>
            </p:nvSpPr>
            <p:spPr>
              <a:xfrm>
                <a:off x="0" y="0"/>
                <a:ext cx="8748464" cy="1813957"/>
              </a:xfrm>
              <a:prstGeom prst="roundRect">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Yuvarlatılmış Dikdörtgen 4"/>
              <p:cNvSpPr/>
              <p:nvPr/>
            </p:nvSpPr>
            <p:spPr>
              <a:xfrm>
                <a:off x="88550" y="88550"/>
                <a:ext cx="8571364" cy="1636857"/>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eaLnBrk="1" fontAlgn="auto" hangingPunct="1">
                  <a:lnSpc>
                    <a:spcPct val="90000"/>
                  </a:lnSpc>
                  <a:spcAft>
                    <a:spcPct val="35000"/>
                  </a:spcAft>
                  <a:defRPr/>
                </a:pPr>
                <a:r>
                  <a:rPr lang="tr-TR" sz="2800" dirty="0"/>
                  <a:t>24 saat içinde başvuru işleme alınacaktır. Başvurunuz alındı ve ödemeniz gereken miktar cep telefonuna gelecektir.</a:t>
                </a:r>
              </a:p>
            </p:txBody>
          </p:sp>
        </p:grpSp>
      </p:grpSp>
      <p:pic>
        <p:nvPicPr>
          <p:cNvPr id="33797" name="Resim 3"/>
          <p:cNvPicPr>
            <a:picLocks noChangeAspect="1"/>
          </p:cNvPicPr>
          <p:nvPr/>
        </p:nvPicPr>
        <p:blipFill>
          <a:blip r:embed="rId3" cstate="print"/>
          <a:srcRect/>
          <a:stretch>
            <a:fillRect/>
          </a:stretch>
        </p:blipFill>
        <p:spPr bwMode="auto">
          <a:xfrm>
            <a:off x="5003800" y="3867150"/>
            <a:ext cx="2562225" cy="1838325"/>
          </a:xfrm>
          <a:prstGeom prst="rect">
            <a:avLst/>
          </a:prstGeom>
          <a:noFill/>
          <a:ln w="9525">
            <a:noFill/>
            <a:miter lim="800000"/>
            <a:headEnd/>
            <a:tailEnd/>
          </a:ln>
        </p:spPr>
      </p:pic>
      <p:sp>
        <p:nvSpPr>
          <p:cNvPr id="11" name="Sağ Ok 10"/>
          <p:cNvSpPr/>
          <p:nvPr/>
        </p:nvSpPr>
        <p:spPr>
          <a:xfrm>
            <a:off x="3480925" y="4487280"/>
            <a:ext cx="1296144" cy="288032"/>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33801" name="Resim 11"/>
          <p:cNvPicPr>
            <a:picLocks noChangeAspect="1"/>
          </p:cNvPicPr>
          <p:nvPr/>
        </p:nvPicPr>
        <p:blipFill>
          <a:blip r:embed="rId4" cstate="print"/>
          <a:srcRect/>
          <a:stretch>
            <a:fillRect/>
          </a:stretch>
        </p:blipFill>
        <p:spPr bwMode="auto">
          <a:xfrm>
            <a:off x="34925" y="570547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758" y="3284984"/>
            <a:ext cx="9109631" cy="76871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 BARIŞI İLE HEDEFLENEN NEDİR?</a:t>
            </a:r>
            <a:r>
              <a:rPr lang="tr-TR" sz="3600" dirty="0" smtClean="0"/>
              <a:t/>
            </a:r>
            <a:br>
              <a:rPr lang="tr-TR" sz="3600" dirty="0" smtClean="0"/>
            </a:br>
            <a:endParaRPr lang="tr-TR" sz="3600" b="1" dirty="0">
              <a:ln w="12700">
                <a:solidFill>
                  <a:schemeClr val="tx2">
                    <a:satMod val="155000"/>
                  </a:schemeClr>
                </a:solidFill>
                <a:prstDash val="solid"/>
              </a:ln>
              <a:ea typeface="+mn-ea"/>
              <a:cs typeface="+mn-cs"/>
            </a:endParaRPr>
          </a:p>
        </p:txBody>
      </p:sp>
      <p:pic>
        <p:nvPicPr>
          <p:cNvPr id="5123" name="Resim 2"/>
          <p:cNvPicPr>
            <a:picLocks noChangeAspect="1"/>
          </p:cNvPicPr>
          <p:nvPr/>
        </p:nvPicPr>
        <p:blipFill>
          <a:blip r:embed="rId2" cstate="print"/>
          <a:srcRect/>
          <a:stretch>
            <a:fillRect/>
          </a:stretch>
        </p:blipFill>
        <p:spPr bwMode="auto">
          <a:xfrm>
            <a:off x="2674938" y="476250"/>
            <a:ext cx="3067050" cy="2592388"/>
          </a:xfrm>
          <a:prstGeom prst="rect">
            <a:avLst/>
          </a:prstGeom>
          <a:noFill/>
          <a:ln w="9525">
            <a:noFill/>
            <a:miter lim="800000"/>
            <a:headEnd/>
            <a:tailEnd/>
          </a:ln>
        </p:spPr>
      </p:pic>
      <p:pic>
        <p:nvPicPr>
          <p:cNvPr id="5124" name="Resim 3"/>
          <p:cNvPicPr>
            <a:picLocks noChangeAspect="1"/>
          </p:cNvPicPr>
          <p:nvPr/>
        </p:nvPicPr>
        <p:blipFill>
          <a:blip r:embed="rId3" cstate="print"/>
          <a:srcRect/>
          <a:stretch>
            <a:fillRect/>
          </a:stretch>
        </p:blipFill>
        <p:spPr bwMode="auto">
          <a:xfrm>
            <a:off x="3348038" y="4054475"/>
            <a:ext cx="2027237" cy="2625725"/>
          </a:xfrm>
          <a:prstGeom prst="rect">
            <a:avLst/>
          </a:prstGeom>
          <a:noFill/>
          <a:ln w="9525">
            <a:noFill/>
            <a:miter lim="800000"/>
            <a:headEnd/>
            <a:tailEnd/>
          </a:ln>
        </p:spPr>
      </p:pic>
      <p:pic>
        <p:nvPicPr>
          <p:cNvPr id="5125" name="Resim 10"/>
          <p:cNvPicPr>
            <a:picLocks noChangeAspect="1"/>
          </p:cNvPicPr>
          <p:nvPr/>
        </p:nvPicPr>
        <p:blipFill>
          <a:blip r:embed="rId4" cstate="print"/>
          <a:srcRect/>
          <a:stretch>
            <a:fillRect/>
          </a:stretch>
        </p:blipFill>
        <p:spPr bwMode="auto">
          <a:xfrm>
            <a:off x="33338" y="60325"/>
            <a:ext cx="1822450" cy="1128713"/>
          </a:xfrm>
          <a:prstGeom prst="rect">
            <a:avLst/>
          </a:prstGeom>
          <a:noFill/>
          <a:ln w="9525">
            <a:noFill/>
            <a:miter lim="800000"/>
            <a:headEnd/>
            <a:tailEnd/>
          </a:ln>
        </p:spPr>
      </p:pic>
      <p:pic>
        <p:nvPicPr>
          <p:cNvPr id="5126" name="Resim 11"/>
          <p:cNvPicPr>
            <a:picLocks noChangeAspect="1"/>
          </p:cNvPicPr>
          <p:nvPr/>
        </p:nvPicPr>
        <p:blipFill>
          <a:blip r:embed="rId4" cstate="print"/>
          <a:srcRect/>
          <a:stretch>
            <a:fillRect/>
          </a:stretch>
        </p:blipFill>
        <p:spPr bwMode="auto">
          <a:xfrm>
            <a:off x="7321550" y="5730875"/>
            <a:ext cx="1822450" cy="112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0111" y="-12251"/>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 KAYIT BELGESİ </a:t>
            </a:r>
            <a:r>
              <a:rPr lang="tr-TR" sz="3600" b="1" dirty="0" smtClean="0">
                <a:ln w="12700">
                  <a:solidFill>
                    <a:schemeClr val="tx2">
                      <a:satMod val="155000"/>
                    </a:schemeClr>
                  </a:solidFill>
                  <a:prstDash val="solid"/>
                </a:ln>
                <a:ea typeface="+mn-ea"/>
                <a:cs typeface="+mn-cs"/>
              </a:rPr>
              <a:t>BAŞVURU ADIMLARI</a:t>
            </a:r>
            <a:endParaRPr lang="tr-TR" sz="3600" b="1" dirty="0">
              <a:ln w="12700">
                <a:solidFill>
                  <a:schemeClr val="tx2">
                    <a:satMod val="155000"/>
                  </a:schemeClr>
                </a:solidFill>
                <a:prstDash val="solid"/>
              </a:ln>
              <a:ea typeface="+mn-ea"/>
              <a:cs typeface="+mn-cs"/>
            </a:endParaRPr>
          </a:p>
        </p:txBody>
      </p:sp>
      <p:grpSp>
        <p:nvGrpSpPr>
          <p:cNvPr id="2" name="Diagram group"/>
          <p:cNvGrpSpPr/>
          <p:nvPr/>
        </p:nvGrpSpPr>
        <p:grpSpPr>
          <a:xfrm>
            <a:off x="361167" y="1129978"/>
            <a:ext cx="8387297" cy="1813957"/>
            <a:chOff x="0" y="0"/>
            <a:chExt cx="8748464" cy="1813957"/>
          </a:xfrm>
          <a:scene3d>
            <a:camera prst="perspectiveHeroicExtremeRightFacing" zoom="82000">
              <a:rot lat="21300000" lon="20400000" rev="180000"/>
            </a:camera>
            <a:lightRig rig="morning" dir="t">
              <a:rot lat="0" lon="0" rev="20400000"/>
            </a:lightRig>
          </a:scene3d>
        </p:grpSpPr>
        <p:grpSp>
          <p:nvGrpSpPr>
            <p:cNvPr id="3" name="Grup 5"/>
            <p:cNvGrpSpPr/>
            <p:nvPr/>
          </p:nvGrpSpPr>
          <p:grpSpPr>
            <a:xfrm>
              <a:off x="0" y="0"/>
              <a:ext cx="8748464" cy="1813957"/>
              <a:chOff x="0" y="0"/>
              <a:chExt cx="8748464" cy="1813957"/>
            </a:xfrm>
          </p:grpSpPr>
          <p:sp>
            <p:nvSpPr>
              <p:cNvPr id="8" name="Yuvarlatılmış Dikdörtgen 7"/>
              <p:cNvSpPr/>
              <p:nvPr/>
            </p:nvSpPr>
            <p:spPr>
              <a:xfrm>
                <a:off x="0" y="0"/>
                <a:ext cx="8748464" cy="1813957"/>
              </a:xfrm>
              <a:prstGeom prst="roundRect">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Yuvarlatılmış Dikdörtgen 4"/>
              <p:cNvSpPr/>
              <p:nvPr/>
            </p:nvSpPr>
            <p:spPr>
              <a:xfrm>
                <a:off x="88550" y="88550"/>
                <a:ext cx="8571364" cy="1636857"/>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eaLnBrk="1" fontAlgn="auto" hangingPunct="1">
                  <a:lnSpc>
                    <a:spcPct val="90000"/>
                  </a:lnSpc>
                  <a:spcAft>
                    <a:spcPct val="35000"/>
                  </a:spcAft>
                  <a:defRPr/>
                </a:pPr>
                <a:r>
                  <a:rPr lang="tr-TR" sz="2800" dirty="0"/>
                  <a:t>Ödeme Bakanlığın ilan edeceği bankaya yatırılacaktır.</a:t>
                </a:r>
              </a:p>
              <a:p>
                <a:pPr defTabSz="1244600" eaLnBrk="1" fontAlgn="auto" hangingPunct="1">
                  <a:lnSpc>
                    <a:spcPct val="90000"/>
                  </a:lnSpc>
                  <a:spcAft>
                    <a:spcPct val="35000"/>
                  </a:spcAft>
                  <a:defRPr/>
                </a:pPr>
                <a:r>
                  <a:rPr lang="tr-TR" sz="2800" dirty="0" err="1"/>
                  <a:t>Sms</a:t>
                </a:r>
                <a:r>
                  <a:rPr lang="tr-TR" sz="2800" dirty="0"/>
                  <a:t> yoluyla  ya da e posta adresinize Yapı Kayıt Belgesi onayı gelecektir.</a:t>
                </a:r>
              </a:p>
            </p:txBody>
          </p:sp>
        </p:grpSp>
      </p:grpSp>
      <p:sp>
        <p:nvSpPr>
          <p:cNvPr id="11" name="Sağ Ok 10"/>
          <p:cNvSpPr/>
          <p:nvPr/>
        </p:nvSpPr>
        <p:spPr>
          <a:xfrm rot="2507959">
            <a:off x="2255498" y="4813613"/>
            <a:ext cx="1296144" cy="288032"/>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34823" name="Resim 2"/>
          <p:cNvPicPr>
            <a:picLocks noChangeAspect="1"/>
          </p:cNvPicPr>
          <p:nvPr/>
        </p:nvPicPr>
        <p:blipFill>
          <a:blip r:embed="rId2" cstate="print"/>
          <a:srcRect/>
          <a:stretch>
            <a:fillRect/>
          </a:stretch>
        </p:blipFill>
        <p:spPr bwMode="auto">
          <a:xfrm>
            <a:off x="4067175" y="4430713"/>
            <a:ext cx="2914650" cy="2427287"/>
          </a:xfrm>
          <a:prstGeom prst="rect">
            <a:avLst/>
          </a:prstGeom>
          <a:noFill/>
          <a:ln w="9525">
            <a:noFill/>
            <a:miter lim="800000"/>
            <a:headEnd/>
            <a:tailEnd/>
          </a:ln>
        </p:spPr>
      </p:pic>
      <p:pic>
        <p:nvPicPr>
          <p:cNvPr id="34824" name="Resim 8"/>
          <p:cNvPicPr>
            <a:picLocks noChangeAspect="1"/>
          </p:cNvPicPr>
          <p:nvPr/>
        </p:nvPicPr>
        <p:blipFill>
          <a:blip r:embed="rId3" cstate="print"/>
          <a:srcRect/>
          <a:stretch>
            <a:fillRect/>
          </a:stretch>
        </p:blipFill>
        <p:spPr bwMode="auto">
          <a:xfrm>
            <a:off x="266700" y="3308350"/>
            <a:ext cx="4467225" cy="733425"/>
          </a:xfrm>
          <a:prstGeom prst="rect">
            <a:avLst/>
          </a:prstGeom>
          <a:noFill/>
          <a:ln w="9525">
            <a:noFill/>
            <a:miter lim="800000"/>
            <a:headEnd/>
            <a:tailEnd/>
          </a:ln>
        </p:spPr>
      </p:pic>
      <p:pic>
        <p:nvPicPr>
          <p:cNvPr id="34825" name="Resim 11"/>
          <p:cNvPicPr>
            <a:picLocks noChangeAspect="1"/>
          </p:cNvPicPr>
          <p:nvPr/>
        </p:nvPicPr>
        <p:blipFill>
          <a:blip r:embed="rId4" cstate="print"/>
          <a:srcRect/>
          <a:stretch>
            <a:fillRect/>
          </a:stretch>
        </p:blipFill>
        <p:spPr bwMode="auto">
          <a:xfrm>
            <a:off x="7242175" y="574357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0111" y="-12251"/>
            <a:ext cx="9109631"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lnSpc>
                <a:spcPct val="108000"/>
              </a:lnSpc>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solidFill>
                  <a:schemeClr val="accent4">
                    <a:lumMod val="75000"/>
                  </a:schemeClr>
                </a:solidFill>
              </a:rPr>
              <a:t>YAPI KAYIT BELGESİ </a:t>
            </a:r>
            <a:r>
              <a:rPr lang="tr-TR" sz="3600" b="1" dirty="0" smtClean="0">
                <a:ln w="12700">
                  <a:solidFill>
                    <a:schemeClr val="tx2">
                      <a:satMod val="155000"/>
                    </a:schemeClr>
                  </a:solidFill>
                  <a:prstDash val="solid"/>
                </a:ln>
                <a:solidFill>
                  <a:schemeClr val="accent4">
                    <a:lumMod val="75000"/>
                  </a:schemeClr>
                </a:solidFill>
              </a:rPr>
              <a:t>HATALI VEYA EKSİK BEYANDA OLMASI DURUMUNDA </a:t>
            </a:r>
            <a:endParaRPr lang="tr-TR" sz="3600" b="1" dirty="0">
              <a:ln w="12700">
                <a:solidFill>
                  <a:schemeClr val="tx2">
                    <a:satMod val="155000"/>
                  </a:schemeClr>
                </a:solidFill>
                <a:prstDash val="solid"/>
              </a:ln>
              <a:solidFill>
                <a:schemeClr val="accent4">
                  <a:lumMod val="75000"/>
                </a:schemeClr>
              </a:solidFill>
            </a:endParaRPr>
          </a:p>
        </p:txBody>
      </p:sp>
      <p:grpSp>
        <p:nvGrpSpPr>
          <p:cNvPr id="2" name="Diagram group"/>
          <p:cNvGrpSpPr/>
          <p:nvPr/>
        </p:nvGrpSpPr>
        <p:grpSpPr>
          <a:xfrm>
            <a:off x="179512" y="1230940"/>
            <a:ext cx="8496945" cy="1712995"/>
            <a:chOff x="0" y="0"/>
            <a:chExt cx="8748464" cy="1813957"/>
          </a:xfrm>
          <a:scene3d>
            <a:camera prst="perspectiveHeroicExtremeRightFacing" zoom="82000">
              <a:rot lat="21300000" lon="20400000" rev="180000"/>
            </a:camera>
            <a:lightRig rig="morning" dir="t">
              <a:rot lat="0" lon="0" rev="20400000"/>
            </a:lightRig>
          </a:scene3d>
        </p:grpSpPr>
        <p:grpSp>
          <p:nvGrpSpPr>
            <p:cNvPr id="3" name="Grup 5"/>
            <p:cNvGrpSpPr/>
            <p:nvPr/>
          </p:nvGrpSpPr>
          <p:grpSpPr>
            <a:xfrm>
              <a:off x="0" y="0"/>
              <a:ext cx="8748464" cy="1813957"/>
              <a:chOff x="0" y="0"/>
              <a:chExt cx="8748464" cy="1813957"/>
            </a:xfrm>
          </p:grpSpPr>
          <p:sp>
            <p:nvSpPr>
              <p:cNvPr id="8" name="Yuvarlatılmış Dikdörtgen 7"/>
              <p:cNvSpPr/>
              <p:nvPr/>
            </p:nvSpPr>
            <p:spPr>
              <a:xfrm>
                <a:off x="0" y="0"/>
                <a:ext cx="8748464" cy="1813957"/>
              </a:xfrm>
              <a:prstGeom prst="roundRect">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Yuvarlatılmış Dikdörtgen 4"/>
              <p:cNvSpPr/>
              <p:nvPr/>
            </p:nvSpPr>
            <p:spPr>
              <a:xfrm>
                <a:off x="88550" y="88550"/>
                <a:ext cx="8571364" cy="1636857"/>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defRPr/>
                </a:pPr>
                <a:r>
                  <a:rPr lang="tr-TR" sz="2800" dirty="0"/>
                  <a:t>E-devlet platformu üzerinden “</a:t>
                </a:r>
                <a:r>
                  <a:rPr lang="tr-TR" sz="2800" b="1" dirty="0">
                    <a:solidFill>
                      <a:srgbClr val="FF0000"/>
                    </a:solidFill>
                  </a:rPr>
                  <a:t>GÜNCELLE</a:t>
                </a:r>
                <a:r>
                  <a:rPr lang="tr-TR" sz="2800" b="1" dirty="0"/>
                  <a:t>” </a:t>
                </a:r>
                <a:r>
                  <a:rPr lang="tr-TR" sz="2800" dirty="0"/>
                  <a:t>komutu yardımıyla gerekli düzeltmeleri yapabileceklerdir</a:t>
                </a:r>
                <a:r>
                  <a:rPr lang="tr-TR" dirty="0"/>
                  <a:t>.</a:t>
                </a:r>
              </a:p>
              <a:p>
                <a:pPr defTabSz="1244600" eaLnBrk="1" fontAlgn="auto" hangingPunct="1">
                  <a:lnSpc>
                    <a:spcPct val="90000"/>
                  </a:lnSpc>
                  <a:spcAft>
                    <a:spcPct val="35000"/>
                  </a:spcAft>
                  <a:defRPr/>
                </a:pPr>
                <a:endParaRPr lang="tr-TR" sz="2800" dirty="0"/>
              </a:p>
            </p:txBody>
          </p:sp>
        </p:grpSp>
      </p:grpSp>
      <p:sp>
        <p:nvSpPr>
          <p:cNvPr id="11" name="Sağ Ok 10"/>
          <p:cNvSpPr/>
          <p:nvPr/>
        </p:nvSpPr>
        <p:spPr>
          <a:xfrm rot="2507959">
            <a:off x="221931" y="3529020"/>
            <a:ext cx="1296144" cy="288032"/>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5847" name="Dikdörtgen 4"/>
          <p:cNvSpPr>
            <a:spLocks noChangeArrowheads="1"/>
          </p:cNvSpPr>
          <p:nvPr/>
        </p:nvSpPr>
        <p:spPr bwMode="auto">
          <a:xfrm>
            <a:off x="3779838" y="2943225"/>
            <a:ext cx="4795837" cy="2032000"/>
          </a:xfrm>
          <a:prstGeom prst="rect">
            <a:avLst/>
          </a:prstGeom>
          <a:noFill/>
          <a:ln w="9525">
            <a:noFill/>
            <a:miter lim="800000"/>
            <a:headEnd/>
            <a:tailEnd/>
          </a:ln>
        </p:spPr>
        <p:txBody>
          <a:bodyPr>
            <a:spAutoFit/>
          </a:bodyPr>
          <a:lstStyle/>
          <a:p>
            <a:pPr indent="449263" algn="just">
              <a:buFont typeface="Arial" pitchFamily="34" charset="0"/>
              <a:buChar char="•"/>
            </a:pPr>
            <a:r>
              <a:rPr lang="tr-TR" altLang="tr-TR">
                <a:solidFill>
                  <a:srgbClr val="454545"/>
                </a:solidFill>
                <a:latin typeface="Times New Roman" pitchFamily="18" charset="0"/>
                <a:cs typeface="Times New Roman" pitchFamily="18" charset="0"/>
              </a:rPr>
              <a:t>Beyan edilecek yeni bilgiler; </a:t>
            </a:r>
            <a:r>
              <a:rPr lang="tr-TR" altLang="tr-TR" b="1">
                <a:solidFill>
                  <a:srgbClr val="7030A0"/>
                </a:solidFill>
                <a:latin typeface="Times New Roman" pitchFamily="18" charset="0"/>
                <a:cs typeface="Times New Roman" pitchFamily="18" charset="0"/>
              </a:rPr>
              <a:t>ada/parsel değişikliği, adres değişikliği, bağımsız bölüm sayısı değişikliği ile sınırlı</a:t>
            </a:r>
            <a:r>
              <a:rPr lang="tr-TR" altLang="tr-TR">
                <a:solidFill>
                  <a:srgbClr val="7030A0"/>
                </a:solidFill>
                <a:latin typeface="Times New Roman" pitchFamily="18" charset="0"/>
                <a:cs typeface="Times New Roman" pitchFamily="18" charset="0"/>
              </a:rPr>
              <a:t>, </a:t>
            </a:r>
            <a:r>
              <a:rPr lang="tr-TR" altLang="tr-TR">
                <a:solidFill>
                  <a:srgbClr val="454545"/>
                </a:solidFill>
                <a:latin typeface="Times New Roman" pitchFamily="18" charset="0"/>
                <a:cs typeface="Times New Roman" pitchFamily="18" charset="0"/>
              </a:rPr>
              <a:t>dolayısıyla, daha önce yapılmış olan ödeme tutarını değiştirmeyen nitelikte ise işleme onay verdikten hemen sonra, güncel Yapı Kayıt Belgesi indirilebilir.</a:t>
            </a:r>
          </a:p>
          <a:p>
            <a:pPr indent="449263" algn="just"/>
            <a:endParaRPr lang="tr-TR" altLang="tr-TR">
              <a:latin typeface="Times New Roman" pitchFamily="18" charset="0"/>
              <a:cs typeface="Times New Roman" pitchFamily="18" charset="0"/>
            </a:endParaRPr>
          </a:p>
        </p:txBody>
      </p:sp>
      <p:pic>
        <p:nvPicPr>
          <p:cNvPr id="35848" name="Resim 5"/>
          <p:cNvPicPr>
            <a:picLocks noChangeAspect="1"/>
          </p:cNvPicPr>
          <p:nvPr/>
        </p:nvPicPr>
        <p:blipFill>
          <a:blip r:embed="rId2" cstate="print"/>
          <a:srcRect/>
          <a:stretch>
            <a:fillRect/>
          </a:stretch>
        </p:blipFill>
        <p:spPr bwMode="auto">
          <a:xfrm>
            <a:off x="1547813" y="3500438"/>
            <a:ext cx="1755775" cy="2455862"/>
          </a:xfrm>
          <a:prstGeom prst="rect">
            <a:avLst/>
          </a:prstGeom>
          <a:noFill/>
          <a:ln w="9525">
            <a:noFill/>
            <a:miter lim="800000"/>
            <a:headEnd/>
            <a:tailEnd/>
          </a:ln>
        </p:spPr>
      </p:pic>
      <p:sp>
        <p:nvSpPr>
          <p:cNvPr id="35849" name="Dikdörtgen 8"/>
          <p:cNvSpPr>
            <a:spLocks noChangeArrowheads="1"/>
          </p:cNvSpPr>
          <p:nvPr/>
        </p:nvSpPr>
        <p:spPr bwMode="auto">
          <a:xfrm>
            <a:off x="3892550" y="5046663"/>
            <a:ext cx="4572000" cy="1200150"/>
          </a:xfrm>
          <a:prstGeom prst="rect">
            <a:avLst/>
          </a:prstGeom>
          <a:noFill/>
          <a:ln w="9525">
            <a:noFill/>
            <a:miter lim="800000"/>
            <a:headEnd/>
            <a:tailEnd/>
          </a:ln>
        </p:spPr>
        <p:txBody>
          <a:bodyPr>
            <a:spAutoFit/>
          </a:bodyPr>
          <a:lstStyle/>
          <a:p>
            <a:pPr indent="449263" algn="just">
              <a:buFont typeface="Arial" pitchFamily="34" charset="0"/>
              <a:buChar char="•"/>
            </a:pPr>
            <a:r>
              <a:rPr lang="tr-TR" altLang="tr-TR" b="1">
                <a:solidFill>
                  <a:srgbClr val="7030A0"/>
                </a:solidFill>
                <a:latin typeface="Times New Roman" pitchFamily="18" charset="0"/>
                <a:cs typeface="Times New Roman" pitchFamily="18" charset="0"/>
              </a:rPr>
              <a:t>Ek ödeme yapılmasını gerektiriyor ise</a:t>
            </a:r>
            <a:r>
              <a:rPr lang="tr-TR" altLang="tr-TR">
                <a:solidFill>
                  <a:srgbClr val="454545"/>
                </a:solidFill>
                <a:latin typeface="Times New Roman" pitchFamily="18" charset="0"/>
                <a:cs typeface="Times New Roman" pitchFamily="18" charset="0"/>
              </a:rPr>
              <a:t> bu ödeme yapıldıktan ve doğrulanmış cep telefonu numarasına gelen kısa mesajdan sonra, güncel Yapı Kayıt Belgesi indirilebilir.</a:t>
            </a:r>
            <a:endParaRPr lang="tr-TR" alt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46312" y="1673590"/>
          <a:ext cx="878497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7" name="Resim 2"/>
          <p:cNvPicPr>
            <a:picLocks noChangeAspect="1"/>
          </p:cNvPicPr>
          <p:nvPr/>
        </p:nvPicPr>
        <p:blipFill>
          <a:blip r:embed="rId7" cstate="print"/>
          <a:srcRect/>
          <a:stretch>
            <a:fillRect/>
          </a:stretch>
        </p:blipFill>
        <p:spPr bwMode="auto">
          <a:xfrm>
            <a:off x="7164388" y="5589588"/>
            <a:ext cx="1866900" cy="1114425"/>
          </a:xfrm>
          <a:prstGeom prst="rect">
            <a:avLst/>
          </a:prstGeom>
          <a:noFill/>
          <a:ln w="9525">
            <a:noFill/>
            <a:miter lim="800000"/>
            <a:headEnd/>
            <a:tailEnd/>
          </a:ln>
        </p:spPr>
      </p:pic>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BELGESİ BEDELİ VE ÖDENMESİ</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46312" y="1556792"/>
          <a:ext cx="8784976" cy="3141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1" name="Resim 2"/>
          <p:cNvPicPr>
            <a:picLocks noChangeAspect="1"/>
          </p:cNvPicPr>
          <p:nvPr/>
        </p:nvPicPr>
        <p:blipFill>
          <a:blip r:embed="rId7" cstate="print"/>
          <a:srcRect/>
          <a:stretch>
            <a:fillRect/>
          </a:stretch>
        </p:blipFill>
        <p:spPr bwMode="auto">
          <a:xfrm>
            <a:off x="7164388" y="5589588"/>
            <a:ext cx="1866900" cy="1114425"/>
          </a:xfrm>
          <a:prstGeom prst="rect">
            <a:avLst/>
          </a:prstGeom>
          <a:noFill/>
          <a:ln w="9525">
            <a:noFill/>
            <a:miter lim="800000"/>
            <a:headEnd/>
            <a:tailEnd/>
          </a:ln>
        </p:spPr>
      </p:pic>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BELGESİ BEDELİ VE ÖDENMESİ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323528" y="1268760"/>
          <a:ext cx="81724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BELGESİ BEDELİ VE ÖDENMESİ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457200" y="1628800"/>
          <a:ext cx="853244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BELGESİ BEDELİ VE ÖDENMESİ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107504" y="1417638"/>
          <a:ext cx="8579296" cy="3955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a:t>
            </a:r>
            <a:r>
              <a:rPr lang="tr-TR" sz="3600" b="1" dirty="0" smtClean="0">
                <a:ln w="12700">
                  <a:solidFill>
                    <a:schemeClr val="tx2">
                      <a:satMod val="155000"/>
                    </a:schemeClr>
                  </a:solidFill>
                  <a:prstDash val="solid"/>
                </a:ln>
                <a:ea typeface="+mn-ea"/>
                <a:cs typeface="+mn-cs"/>
              </a:rPr>
              <a:t>BELGESİ</a:t>
            </a:r>
            <a:endParaRPr lang="tr-TR" sz="3600" b="1" dirty="0">
              <a:ln w="12700">
                <a:solidFill>
                  <a:schemeClr val="tx2">
                    <a:satMod val="155000"/>
                  </a:schemeClr>
                </a:solidFill>
                <a:prstDash val="solid"/>
              </a:ln>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107504" y="1417638"/>
          <a:ext cx="9036496" cy="48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a:t>
            </a:r>
            <a:r>
              <a:rPr lang="tr-TR" sz="3600" b="1" dirty="0" smtClean="0">
                <a:ln w="12700">
                  <a:solidFill>
                    <a:schemeClr val="tx2">
                      <a:satMod val="155000"/>
                    </a:schemeClr>
                  </a:solidFill>
                  <a:prstDash val="solid"/>
                </a:ln>
                <a:ea typeface="+mn-ea"/>
                <a:cs typeface="+mn-cs"/>
              </a:rPr>
              <a:t>BELGESİ</a:t>
            </a:r>
            <a:endParaRPr lang="tr-TR" sz="3600" b="1" dirty="0">
              <a:ln w="12700">
                <a:solidFill>
                  <a:schemeClr val="tx2">
                    <a:satMod val="155000"/>
                  </a:schemeClr>
                </a:solidFill>
                <a:prstDash val="solid"/>
              </a:ln>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107504" y="1417638"/>
          <a:ext cx="9036496" cy="48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a:t>
            </a:r>
            <a:r>
              <a:rPr lang="tr-TR" sz="3600" b="1" dirty="0" smtClean="0">
                <a:ln w="12700">
                  <a:solidFill>
                    <a:schemeClr val="tx2">
                      <a:satMod val="155000"/>
                    </a:schemeClr>
                  </a:solidFill>
                  <a:prstDash val="solid"/>
                </a:ln>
                <a:ea typeface="+mn-ea"/>
                <a:cs typeface="+mn-cs"/>
              </a:rPr>
              <a:t>BELGESİ</a:t>
            </a:r>
            <a:endParaRPr lang="tr-TR" sz="3600" b="1" dirty="0">
              <a:ln w="12700">
                <a:solidFill>
                  <a:schemeClr val="tx2">
                    <a:satMod val="155000"/>
                  </a:schemeClr>
                </a:solidFill>
                <a:prstDash val="solid"/>
              </a:ln>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107504" y="1417638"/>
          <a:ext cx="9036496" cy="48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YAPI </a:t>
            </a:r>
            <a:r>
              <a:rPr lang="tr-TR" sz="3600" b="1" dirty="0">
                <a:ln w="12700">
                  <a:solidFill>
                    <a:schemeClr val="tx2">
                      <a:satMod val="155000"/>
                    </a:schemeClr>
                  </a:solidFill>
                  <a:prstDash val="solid"/>
                </a:ln>
                <a:ea typeface="+mn-ea"/>
                <a:cs typeface="+mn-cs"/>
              </a:rPr>
              <a:t>KAYIT </a:t>
            </a:r>
            <a:r>
              <a:rPr lang="tr-TR" sz="3600" b="1" dirty="0" smtClean="0">
                <a:ln w="12700">
                  <a:solidFill>
                    <a:schemeClr val="tx2">
                      <a:satMod val="155000"/>
                    </a:schemeClr>
                  </a:solidFill>
                  <a:prstDash val="solid"/>
                </a:ln>
                <a:ea typeface="+mn-ea"/>
                <a:cs typeface="+mn-cs"/>
              </a:rPr>
              <a:t>BELGESİ</a:t>
            </a:r>
            <a:endParaRPr lang="tr-TR" sz="3600" b="1" dirty="0">
              <a:ln w="12700">
                <a:solidFill>
                  <a:schemeClr val="tx2">
                    <a:satMod val="155000"/>
                  </a:schemeClr>
                </a:solidFill>
                <a:prstDash val="solid"/>
              </a:ln>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sim 7"/>
          <p:cNvPicPr>
            <a:picLocks noChangeAspect="1"/>
          </p:cNvPicPr>
          <p:nvPr/>
        </p:nvPicPr>
        <p:blipFill>
          <a:blip r:embed="rId2" cstate="print"/>
          <a:srcRect/>
          <a:stretch>
            <a:fillRect/>
          </a:stretch>
        </p:blipFill>
        <p:spPr bwMode="auto">
          <a:xfrm>
            <a:off x="3348038" y="5043488"/>
            <a:ext cx="2160587" cy="1814512"/>
          </a:xfrm>
          <a:prstGeom prst="rect">
            <a:avLst/>
          </a:prstGeom>
          <a:noFill/>
          <a:ln w="9525">
            <a:noFill/>
            <a:miter lim="800000"/>
            <a:headEnd/>
            <a:tailEnd/>
          </a:ln>
        </p:spPr>
      </p:pic>
      <p:graphicFrame>
        <p:nvGraphicFramePr>
          <p:cNvPr id="11" name="Diyagram 10"/>
          <p:cNvGraphicFramePr/>
          <p:nvPr/>
        </p:nvGraphicFramePr>
        <p:xfrm>
          <a:off x="323528" y="332656"/>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Resim 11"/>
          <p:cNvPicPr>
            <a:picLocks noChangeAspect="1"/>
          </p:cNvPicPr>
          <p:nvPr/>
        </p:nvPicPr>
        <p:blipFill>
          <a:blip r:embed="rId8" cstate="print"/>
          <a:srcRect/>
          <a:stretch>
            <a:fillRect/>
          </a:stretch>
        </p:blipFill>
        <p:spPr bwMode="auto">
          <a:xfrm>
            <a:off x="7319963" y="5743575"/>
            <a:ext cx="1822450" cy="1127125"/>
          </a:xfrm>
          <a:prstGeom prst="rect">
            <a:avLst/>
          </a:prstGeom>
          <a:noFill/>
          <a:ln w="9525">
            <a:noFill/>
            <a:miter lim="800000"/>
            <a:headEnd/>
            <a:tailEnd/>
          </a:ln>
        </p:spPr>
      </p:pic>
      <p:pic>
        <p:nvPicPr>
          <p:cNvPr id="6149" name="Resim 12"/>
          <p:cNvPicPr>
            <a:picLocks noChangeAspect="1"/>
          </p:cNvPicPr>
          <p:nvPr/>
        </p:nvPicPr>
        <p:blipFill>
          <a:blip r:embed="rId8" cstate="print"/>
          <a:srcRect/>
          <a:stretch>
            <a:fillRect/>
          </a:stretch>
        </p:blipFill>
        <p:spPr bwMode="auto">
          <a:xfrm>
            <a:off x="12700" y="5730875"/>
            <a:ext cx="1822450" cy="112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50" y="4508500"/>
            <a:ext cx="8262938" cy="2986088"/>
          </a:xfrm>
          <a:prstGeom prst="rect">
            <a:avLst/>
          </a:prstGeom>
        </p:spPr>
        <p:txBody>
          <a:bodyPr>
            <a:spAutoFit/>
          </a:bodyPr>
          <a:lstStyle/>
          <a:p>
            <a:pPr algn="just" eaLnBrk="1" fontAlgn="auto" hangingPunct="1">
              <a:spcBef>
                <a:spcPts val="0"/>
              </a:spcBef>
              <a:spcAft>
                <a:spcPts val="0"/>
              </a:spcAft>
              <a:defRPr/>
            </a:pPr>
            <a:endParaRPr lang="tr-TR" sz="2800" dirty="0">
              <a:solidFill>
                <a:schemeClr val="tx2"/>
              </a:solidFill>
              <a:latin typeface="+mj-lt"/>
              <a:cs typeface="+mn-cs"/>
            </a:endParaRPr>
          </a:p>
          <a:p>
            <a:pPr marL="457200" indent="-457200" algn="just" eaLnBrk="1" fontAlgn="auto" hangingPunct="1">
              <a:spcBef>
                <a:spcPts val="0"/>
              </a:spcBef>
              <a:spcAft>
                <a:spcPts val="0"/>
              </a:spcAft>
              <a:buFont typeface="Wingdings" panose="05000000000000000000" pitchFamily="2" charset="2"/>
              <a:buChar char="Ø"/>
              <a:defRPr/>
            </a:pPr>
            <a:r>
              <a:rPr lang="tr-TR" sz="2000" dirty="0">
                <a:solidFill>
                  <a:schemeClr val="tx2"/>
                </a:solidFill>
                <a:latin typeface="+mj-lt"/>
                <a:cs typeface="+mn-cs"/>
              </a:rPr>
              <a:t>Yapının iskansız olması durumunda; A,B ve C bağımsız bölüm malikleri kendi bağımsız birimleri için değil, yapının tamamı için Yapı Kayıt Belgesi başvurusunda bulunabilecektir. </a:t>
            </a:r>
          </a:p>
          <a:p>
            <a:pPr marL="457200" indent="-457200" algn="just" eaLnBrk="1" fontAlgn="auto" hangingPunct="1">
              <a:spcBef>
                <a:spcPts val="0"/>
              </a:spcBef>
              <a:spcAft>
                <a:spcPts val="0"/>
              </a:spcAft>
              <a:buFont typeface="Wingdings" panose="05000000000000000000" pitchFamily="2" charset="2"/>
              <a:buChar char="Ø"/>
              <a:defRPr/>
            </a:pPr>
            <a:r>
              <a:rPr lang="tr-TR" sz="2000" dirty="0">
                <a:solidFill>
                  <a:schemeClr val="tx2"/>
                </a:solidFill>
                <a:latin typeface="+mj-lt"/>
                <a:cs typeface="+mn-cs"/>
              </a:rPr>
              <a:t>Hak sahiplerinden herhangi biri Yapı Kayıt Belgesi başvurusunda bulunacak ve bedelin  tamamı ödendikten sonra Yapı Kayıt Belgesi düzenlenecektir. Bu bedel malikler arasında eşit oranda paylaşılacaktır.</a:t>
            </a:r>
          </a:p>
          <a:p>
            <a:pPr algn="just" eaLnBrk="1" fontAlgn="auto" hangingPunct="1">
              <a:spcBef>
                <a:spcPts val="0"/>
              </a:spcBef>
              <a:spcAft>
                <a:spcPts val="0"/>
              </a:spcAft>
              <a:defRPr/>
            </a:pPr>
            <a:endParaRPr lang="tr-TR" sz="2000" dirty="0">
              <a:solidFill>
                <a:schemeClr val="tx2"/>
              </a:solidFill>
              <a:latin typeface="+mj-lt"/>
              <a:cs typeface="+mn-cs"/>
            </a:endParaRPr>
          </a:p>
          <a:p>
            <a:pPr eaLnBrk="1" fontAlgn="auto" hangingPunct="1">
              <a:spcBef>
                <a:spcPts val="0"/>
              </a:spcBef>
              <a:spcAft>
                <a:spcPts val="0"/>
              </a:spcAft>
              <a:defRPr/>
            </a:pPr>
            <a:endParaRPr lang="tr-TR" sz="2000" dirty="0">
              <a:latin typeface="+mn-lt"/>
              <a:cs typeface="+mn-cs"/>
            </a:endParaRPr>
          </a:p>
        </p:txBody>
      </p:sp>
      <p:sp>
        <p:nvSpPr>
          <p:cNvPr id="45059"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5060"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5061"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42980" y="4423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İMAR BARIŞI SÜRECİNDE KARŞILAŞILABİLECEK ÖRNEKLER</a:t>
            </a:r>
            <a:endParaRPr lang="tr-TR" sz="3600" b="1" dirty="0">
              <a:ln w="12700">
                <a:solidFill>
                  <a:schemeClr val="tx2">
                    <a:satMod val="155000"/>
                  </a:schemeClr>
                </a:solidFill>
                <a:prstDash val="solid"/>
              </a:ln>
              <a:ea typeface="+mn-ea"/>
              <a:cs typeface="+mn-cs"/>
            </a:endParaRPr>
          </a:p>
        </p:txBody>
      </p:sp>
      <p:pic>
        <p:nvPicPr>
          <p:cNvPr id="45063" name="Resim 2"/>
          <p:cNvPicPr>
            <a:picLocks noChangeAspect="1"/>
          </p:cNvPicPr>
          <p:nvPr/>
        </p:nvPicPr>
        <p:blipFill>
          <a:blip r:embed="rId2" cstate="print"/>
          <a:srcRect/>
          <a:stretch>
            <a:fillRect/>
          </a:stretch>
        </p:blipFill>
        <p:spPr bwMode="auto">
          <a:xfrm>
            <a:off x="1042988" y="1146175"/>
            <a:ext cx="6850062" cy="3754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50" y="4508500"/>
            <a:ext cx="8262938" cy="2062163"/>
          </a:xfrm>
          <a:prstGeom prst="rect">
            <a:avLst/>
          </a:prstGeom>
        </p:spPr>
        <p:txBody>
          <a:bodyPr>
            <a:spAutoFit/>
          </a:bodyPr>
          <a:lstStyle/>
          <a:p>
            <a:pPr algn="just" eaLnBrk="1" fontAlgn="auto" hangingPunct="1">
              <a:spcBef>
                <a:spcPts val="0"/>
              </a:spcBef>
              <a:spcAft>
                <a:spcPts val="0"/>
              </a:spcAft>
              <a:defRPr/>
            </a:pPr>
            <a:r>
              <a:rPr lang="tr-TR" sz="2800" dirty="0">
                <a:solidFill>
                  <a:schemeClr val="tx2"/>
                </a:solidFill>
                <a:latin typeface="+mj-lt"/>
                <a:cs typeface="+mn-cs"/>
              </a:rPr>
              <a:t>  </a:t>
            </a:r>
          </a:p>
          <a:p>
            <a:pPr marL="342900" indent="-342900" algn="just" eaLnBrk="1" fontAlgn="auto" hangingPunct="1">
              <a:spcBef>
                <a:spcPts val="0"/>
              </a:spcBef>
              <a:spcAft>
                <a:spcPts val="0"/>
              </a:spcAft>
              <a:buFont typeface="Wingdings" panose="05000000000000000000" pitchFamily="2" charset="2"/>
              <a:buChar char="Ø"/>
              <a:defRPr/>
            </a:pPr>
            <a:r>
              <a:rPr lang="tr-TR" sz="2000" dirty="0">
                <a:solidFill>
                  <a:schemeClr val="tx2"/>
                </a:solidFill>
                <a:latin typeface="+mj-lt"/>
                <a:cs typeface="+mn-cs"/>
              </a:rPr>
              <a:t>İskanlı bir yapı için, bağımsız bölüme yapılan eklenti kısmı ile birlikte yapılacaktır. Aşağıdaki örnekte görüldüğü üzere 400m² iskanlı yapıya sonradan 50m² eklenti yapılmıştır. Yapı Kayıt Belgesi başvurusu yapının tamamı için değil, ilgili bağımsız bölüm ve eklenti kısmından oluşan yeni bağımsız bölüm alanı için yapılacaktır. </a:t>
            </a:r>
          </a:p>
        </p:txBody>
      </p:sp>
      <p:sp>
        <p:nvSpPr>
          <p:cNvPr id="46083"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6084"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6085"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42980" y="4423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İMAR BARIŞI SÜRECİNDE KARŞILAŞILABİLECEK ÖRNEKLER</a:t>
            </a:r>
            <a:endParaRPr lang="tr-TR" sz="3600" b="1" dirty="0">
              <a:ln w="12700">
                <a:solidFill>
                  <a:schemeClr val="tx2">
                    <a:satMod val="155000"/>
                  </a:schemeClr>
                </a:solidFill>
                <a:prstDash val="solid"/>
              </a:ln>
              <a:ea typeface="+mn-ea"/>
              <a:cs typeface="+mn-cs"/>
            </a:endParaRPr>
          </a:p>
        </p:txBody>
      </p:sp>
      <p:pic>
        <p:nvPicPr>
          <p:cNvPr id="46087" name="Resim 2"/>
          <p:cNvPicPr>
            <a:picLocks noChangeAspect="1"/>
          </p:cNvPicPr>
          <p:nvPr/>
        </p:nvPicPr>
        <p:blipFill>
          <a:blip r:embed="rId2" cstate="print"/>
          <a:srcRect/>
          <a:stretch>
            <a:fillRect/>
          </a:stretch>
        </p:blipFill>
        <p:spPr bwMode="auto">
          <a:xfrm>
            <a:off x="765175" y="1376363"/>
            <a:ext cx="7072313" cy="3265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 y="3860800"/>
            <a:ext cx="8694738" cy="2678113"/>
          </a:xfrm>
          <a:prstGeom prst="rect">
            <a:avLst/>
          </a:prstGeom>
        </p:spPr>
        <p:txBody>
          <a:bodyPr>
            <a:spAutoFit/>
          </a:bodyPr>
          <a:lstStyle/>
          <a:p>
            <a:pPr algn="just" eaLnBrk="1" fontAlgn="auto" hangingPunct="1">
              <a:spcBef>
                <a:spcPts val="0"/>
              </a:spcBef>
              <a:spcAft>
                <a:spcPts val="0"/>
              </a:spcAft>
              <a:defRPr/>
            </a:pPr>
            <a:r>
              <a:rPr lang="tr-TR" sz="2800" dirty="0">
                <a:solidFill>
                  <a:schemeClr val="tx2"/>
                </a:solidFill>
                <a:latin typeface="+mj-lt"/>
                <a:cs typeface="+mn-cs"/>
              </a:rPr>
              <a:t>  </a:t>
            </a:r>
          </a:p>
          <a:p>
            <a:pPr marL="342900" indent="-342900" algn="just" eaLnBrk="1" fontAlgn="auto" hangingPunct="1">
              <a:spcBef>
                <a:spcPts val="0"/>
              </a:spcBef>
              <a:spcAft>
                <a:spcPts val="0"/>
              </a:spcAft>
              <a:buFont typeface="Wingdings" panose="05000000000000000000" pitchFamily="2" charset="2"/>
              <a:buChar char="Ø"/>
              <a:defRPr/>
            </a:pPr>
            <a:r>
              <a:rPr lang="tr-TR" sz="2000" b="1" dirty="0">
                <a:solidFill>
                  <a:schemeClr val="tx2"/>
                </a:solidFill>
                <a:latin typeface="+mj-lt"/>
                <a:cs typeface="+mn-cs"/>
              </a:rPr>
              <a:t>Hisseli taşınmazlarda yapının hissedarlardan birine ait olması durumunda; </a:t>
            </a:r>
          </a:p>
          <a:p>
            <a:pPr algn="just" eaLnBrk="1" fontAlgn="auto" hangingPunct="1">
              <a:spcBef>
                <a:spcPts val="0"/>
              </a:spcBef>
              <a:spcAft>
                <a:spcPts val="0"/>
              </a:spcAft>
              <a:defRPr/>
            </a:pPr>
            <a:r>
              <a:rPr lang="tr-TR" sz="2000" b="1" dirty="0">
                <a:solidFill>
                  <a:schemeClr val="tx2"/>
                </a:solidFill>
                <a:latin typeface="+mj-lt"/>
                <a:cs typeface="+mn-cs"/>
              </a:rPr>
              <a:t>Yapı Kayıt Belgesi başvuru bedeli, toplam yapı alanı ve yapı sahibinin arsadaki hissesi oranında hesaplanacak bedel üzerinden oluşturulacaktır.</a:t>
            </a:r>
          </a:p>
          <a:p>
            <a:pPr marL="342900" indent="-342900" algn="just" eaLnBrk="1" fontAlgn="auto" hangingPunct="1">
              <a:spcBef>
                <a:spcPts val="0"/>
              </a:spcBef>
              <a:spcAft>
                <a:spcPts val="0"/>
              </a:spcAft>
              <a:buFont typeface="Wingdings" panose="05000000000000000000" pitchFamily="2" charset="2"/>
              <a:buChar char="Ø"/>
              <a:defRPr/>
            </a:pPr>
            <a:r>
              <a:rPr lang="tr-TR" sz="2000" b="1" dirty="0">
                <a:solidFill>
                  <a:schemeClr val="tx2"/>
                </a:solidFill>
                <a:latin typeface="+mj-lt"/>
                <a:cs typeface="+mn-cs"/>
              </a:rPr>
              <a:t>Yukarıdaki örnekte yer alan yapıya ait Yapı Kayıt Belgesi bedeli 250m² arsa </a:t>
            </a:r>
          </a:p>
          <a:p>
            <a:pPr algn="just" eaLnBrk="1" fontAlgn="auto" hangingPunct="1">
              <a:spcBef>
                <a:spcPts val="0"/>
              </a:spcBef>
              <a:spcAft>
                <a:spcPts val="0"/>
              </a:spcAft>
              <a:defRPr/>
            </a:pPr>
            <a:r>
              <a:rPr lang="tr-TR" sz="2000" b="1" dirty="0">
                <a:solidFill>
                  <a:schemeClr val="tx2"/>
                </a:solidFill>
                <a:latin typeface="+mj-lt"/>
                <a:cs typeface="+mn-cs"/>
              </a:rPr>
              <a:t>yüzölçümü ve 100m² toplam yapı alanı için yapı sahibi B kişisi tarafından oluşturularak ödenecektir. A kişisi her ne kadar arsada hak sahibi olsa da kendisine ait yapı bulunmadığından herhangi bir bedel ödemeyecektir.</a:t>
            </a:r>
          </a:p>
        </p:txBody>
      </p:sp>
      <p:sp>
        <p:nvSpPr>
          <p:cNvPr id="47107"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7108"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7109"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42980" y="4423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İMAR BARIŞI SÜRECİNDE KARŞILAŞILABİLECEK ÖRNEKLER</a:t>
            </a:r>
            <a:endParaRPr lang="tr-TR" sz="3600" b="1" dirty="0">
              <a:ln w="12700">
                <a:solidFill>
                  <a:schemeClr val="tx2">
                    <a:satMod val="155000"/>
                  </a:schemeClr>
                </a:solidFill>
                <a:prstDash val="solid"/>
              </a:ln>
              <a:ea typeface="+mn-ea"/>
              <a:cs typeface="+mn-cs"/>
            </a:endParaRPr>
          </a:p>
        </p:txBody>
      </p:sp>
      <p:pic>
        <p:nvPicPr>
          <p:cNvPr id="47111" name="Resim 2"/>
          <p:cNvPicPr>
            <a:picLocks noChangeAspect="1"/>
          </p:cNvPicPr>
          <p:nvPr/>
        </p:nvPicPr>
        <p:blipFill>
          <a:blip r:embed="rId2" cstate="print"/>
          <a:srcRect/>
          <a:stretch>
            <a:fillRect/>
          </a:stretch>
        </p:blipFill>
        <p:spPr bwMode="auto">
          <a:xfrm>
            <a:off x="152400" y="1376363"/>
            <a:ext cx="8894763" cy="2916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3" y="3573463"/>
            <a:ext cx="8262937" cy="2062162"/>
          </a:xfrm>
          <a:prstGeom prst="rect">
            <a:avLst/>
          </a:prstGeom>
        </p:spPr>
        <p:txBody>
          <a:bodyPr>
            <a:spAutoFit/>
          </a:bodyPr>
          <a:lstStyle/>
          <a:p>
            <a:pPr algn="just" eaLnBrk="1" fontAlgn="auto" hangingPunct="1">
              <a:spcBef>
                <a:spcPts val="0"/>
              </a:spcBef>
              <a:spcAft>
                <a:spcPts val="0"/>
              </a:spcAft>
              <a:defRPr/>
            </a:pPr>
            <a:r>
              <a:rPr lang="tr-TR" sz="2800" dirty="0">
                <a:solidFill>
                  <a:schemeClr val="tx2"/>
                </a:solidFill>
                <a:latin typeface="+mj-lt"/>
                <a:cs typeface="+mn-cs"/>
              </a:rPr>
              <a:t>  </a:t>
            </a:r>
          </a:p>
          <a:p>
            <a:pPr marL="342900" indent="-342900" algn="just" eaLnBrk="1" fontAlgn="auto" hangingPunct="1">
              <a:spcBef>
                <a:spcPts val="0"/>
              </a:spcBef>
              <a:spcAft>
                <a:spcPts val="0"/>
              </a:spcAft>
              <a:buFont typeface="Wingdings" panose="05000000000000000000" pitchFamily="2" charset="2"/>
              <a:buChar char="Ø"/>
              <a:defRPr/>
            </a:pPr>
            <a:r>
              <a:rPr lang="tr-TR" sz="2000" b="1" dirty="0">
                <a:solidFill>
                  <a:schemeClr val="tx2"/>
                </a:solidFill>
                <a:latin typeface="+mj-lt"/>
                <a:cs typeface="+mn-cs"/>
              </a:rPr>
              <a:t>Yukarıdaki örnekte yer alan yapılara ait Yapı Kayıt Belgesi bedelleri hesaplanırken; A yapısı için, toplam yapı alanı 200m², arsa yüzölçümü ( oturum alanı ) ise 120m² alınarak hesap yapılacaktır. B yapısı için Yapı Kayıt Belgesi bedeli ise toplam yapı alanı 400m², arsa yüzölçümü ( oturum alanı ) ise 220m² alınarak hesap yapılacaktır.  </a:t>
            </a:r>
          </a:p>
        </p:txBody>
      </p:sp>
      <p:sp>
        <p:nvSpPr>
          <p:cNvPr id="48131"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8132"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8133"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42980" y="4423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İMAR BARIŞI SÜRECİNDE KARŞILAŞILABİLECEK ÖRNEKLER</a:t>
            </a:r>
            <a:endParaRPr lang="tr-TR" sz="3600" b="1" dirty="0">
              <a:ln w="12700">
                <a:solidFill>
                  <a:schemeClr val="tx2">
                    <a:satMod val="155000"/>
                  </a:schemeClr>
                </a:solidFill>
                <a:prstDash val="solid"/>
              </a:ln>
              <a:ea typeface="+mn-ea"/>
              <a:cs typeface="+mn-cs"/>
            </a:endParaRPr>
          </a:p>
        </p:txBody>
      </p:sp>
      <p:pic>
        <p:nvPicPr>
          <p:cNvPr id="48135" name="Resim 2"/>
          <p:cNvPicPr>
            <a:picLocks noChangeAspect="1"/>
          </p:cNvPicPr>
          <p:nvPr/>
        </p:nvPicPr>
        <p:blipFill>
          <a:blip r:embed="rId2" cstate="print"/>
          <a:srcRect/>
          <a:stretch>
            <a:fillRect/>
          </a:stretch>
        </p:blipFill>
        <p:spPr bwMode="auto">
          <a:xfrm>
            <a:off x="1270000" y="1628775"/>
            <a:ext cx="6265863" cy="2389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7188" y="4741863"/>
            <a:ext cx="8262937" cy="830262"/>
          </a:xfrm>
          <a:prstGeom prst="rect">
            <a:avLst/>
          </a:prstGeom>
        </p:spPr>
        <p:txBody>
          <a:bodyPr>
            <a:spAutoFit/>
          </a:bodyPr>
          <a:lstStyle/>
          <a:p>
            <a:pPr algn="just" eaLnBrk="1" fontAlgn="auto" hangingPunct="1">
              <a:spcBef>
                <a:spcPts val="0"/>
              </a:spcBef>
              <a:spcAft>
                <a:spcPts val="0"/>
              </a:spcAft>
              <a:defRPr/>
            </a:pPr>
            <a:r>
              <a:rPr lang="tr-TR" sz="2800" dirty="0">
                <a:solidFill>
                  <a:schemeClr val="tx2"/>
                </a:solidFill>
                <a:latin typeface="+mj-lt"/>
                <a:cs typeface="+mn-cs"/>
              </a:rPr>
              <a:t>  </a:t>
            </a:r>
          </a:p>
          <a:p>
            <a:pPr marL="342900" indent="-342900" algn="just" eaLnBrk="1" fontAlgn="auto" hangingPunct="1">
              <a:spcBef>
                <a:spcPts val="0"/>
              </a:spcBef>
              <a:spcAft>
                <a:spcPts val="0"/>
              </a:spcAft>
              <a:buFont typeface="Wingdings" panose="05000000000000000000" pitchFamily="2" charset="2"/>
              <a:buChar char="Ø"/>
              <a:defRPr/>
            </a:pPr>
            <a:r>
              <a:rPr lang="tr-TR" sz="2000" b="1" dirty="0">
                <a:solidFill>
                  <a:schemeClr val="tx2"/>
                </a:solidFill>
                <a:latin typeface="+mj-lt"/>
                <a:cs typeface="+mn-cs"/>
              </a:rPr>
              <a:t>Yapıdaki konut ve ticari birim sayısı ayrı ayrı belirtilmelidir. </a:t>
            </a:r>
          </a:p>
        </p:txBody>
      </p:sp>
      <p:sp>
        <p:nvSpPr>
          <p:cNvPr id="49155" name="AutoShape 2" descr="para ve bank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9156" name="AutoShape 4" descr="para ve bank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49157" name="AutoShape 6" descr="para ve banka ile ilgili görsel sonucu"/>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pPr eaLnBrk="1" hangingPunct="1"/>
            <a:endParaRPr lang="tr-TR" altLang="tr-TR">
              <a:latin typeface="Calibri" pitchFamily="34" charset="0"/>
            </a:endParaRPr>
          </a:p>
        </p:txBody>
      </p:sp>
      <p:sp>
        <p:nvSpPr>
          <p:cNvPr id="13" name="Başlık 3"/>
          <p:cNvSpPr>
            <a:spLocks noGrp="1"/>
          </p:cNvSpPr>
          <p:nvPr>
            <p:ph type="title"/>
          </p:nvPr>
        </p:nvSpPr>
        <p:spPr>
          <a:xfrm>
            <a:off x="-42980" y="44234"/>
            <a:ext cx="8890652"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smtClean="0">
                <a:ln w="12700">
                  <a:solidFill>
                    <a:schemeClr val="tx2">
                      <a:satMod val="155000"/>
                    </a:schemeClr>
                  </a:solidFill>
                  <a:prstDash val="solid"/>
                </a:ln>
                <a:ea typeface="+mn-ea"/>
                <a:cs typeface="+mn-cs"/>
              </a:rPr>
              <a:t>İMAR BARIŞI SÜRECİNDE KARŞILAŞILABİLECEK ÖRNEKLER</a:t>
            </a:r>
            <a:endParaRPr lang="tr-TR" sz="3600" b="1" dirty="0">
              <a:ln w="12700">
                <a:solidFill>
                  <a:schemeClr val="tx2">
                    <a:satMod val="155000"/>
                  </a:schemeClr>
                </a:solidFill>
                <a:prstDash val="solid"/>
              </a:ln>
              <a:ea typeface="+mn-ea"/>
              <a:cs typeface="+mn-cs"/>
            </a:endParaRPr>
          </a:p>
        </p:txBody>
      </p:sp>
      <p:pic>
        <p:nvPicPr>
          <p:cNvPr id="49159" name="Resim 5"/>
          <p:cNvPicPr>
            <a:picLocks noChangeAspect="1"/>
          </p:cNvPicPr>
          <p:nvPr/>
        </p:nvPicPr>
        <p:blipFill>
          <a:blip r:embed="rId2" cstate="print"/>
          <a:srcRect/>
          <a:stretch>
            <a:fillRect/>
          </a:stretch>
        </p:blipFill>
        <p:spPr bwMode="auto">
          <a:xfrm>
            <a:off x="468313" y="1404938"/>
            <a:ext cx="8039100" cy="3322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96552" y="-2429"/>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a:ln w="12700">
                  <a:solidFill>
                    <a:schemeClr val="tx2">
                      <a:satMod val="155000"/>
                    </a:schemeClr>
                  </a:solidFill>
                  <a:prstDash val="solid"/>
                </a:ln>
              </a:rPr>
              <a:t>YAPININ TAMAMINI İLGİLENDİREN AYKIRILIKLAR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22974" y="1196752"/>
          <a:ext cx="862549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180" name="Resim 2"/>
          <p:cNvPicPr>
            <a:picLocks noChangeAspect="1"/>
          </p:cNvPicPr>
          <p:nvPr/>
        </p:nvPicPr>
        <p:blipFill>
          <a:blip r:embed="rId7" cstate="print"/>
          <a:srcRect/>
          <a:stretch>
            <a:fillRect/>
          </a:stretch>
        </p:blipFill>
        <p:spPr bwMode="auto">
          <a:xfrm>
            <a:off x="7956550" y="6156325"/>
            <a:ext cx="1174750" cy="701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96552" y="-2429"/>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rPr>
              <a:t>BAĞIMSIZ BÖLÜMÜ İLGİLENDİREN AYKIRILIKLAR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89914" y="1196752"/>
          <a:ext cx="862549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4" name="Resim 4"/>
          <p:cNvPicPr>
            <a:picLocks noChangeAspect="1"/>
          </p:cNvPicPr>
          <p:nvPr/>
        </p:nvPicPr>
        <p:blipFill>
          <a:blip r:embed="rId7" cstate="print"/>
          <a:srcRect/>
          <a:stretch>
            <a:fillRect/>
          </a:stretch>
        </p:blipFill>
        <p:spPr bwMode="auto">
          <a:xfrm>
            <a:off x="7956550" y="6156325"/>
            <a:ext cx="1174750" cy="701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96552" y="-2429"/>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rPr>
              <a:t>YAPI KAYIT BELGESİ</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22974" y="1196752"/>
          <a:ext cx="862549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8" name="Resim 2"/>
          <p:cNvPicPr>
            <a:picLocks noChangeAspect="1"/>
          </p:cNvPicPr>
          <p:nvPr/>
        </p:nvPicPr>
        <p:blipFill>
          <a:blip r:embed="rId7" cstate="print"/>
          <a:srcRect/>
          <a:stretch>
            <a:fillRect/>
          </a:stretch>
        </p:blipFill>
        <p:spPr bwMode="auto">
          <a:xfrm>
            <a:off x="7956550" y="6156325"/>
            <a:ext cx="1174750" cy="701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r>
            <a:b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br>
            <a:r>
              <a:rPr lang="tr-TR" sz="4800" b="1" i="1" dirty="0">
                <a:ln w="12700">
                  <a:solidFill>
                    <a:schemeClr val="tx2">
                      <a:satMod val="155000"/>
                    </a:schemeClr>
                  </a:solidFill>
                  <a:prstDash val="solid"/>
                </a:ln>
                <a:effectLst>
                  <a:outerShdw blurRad="41275" dist="20320" dir="1800000" algn="tl" rotWithShape="0">
                    <a:srgbClr val="000000">
                      <a:alpha val="40000"/>
                    </a:srgbClr>
                  </a:outerShdw>
                </a:effectLst>
              </a:rPr>
              <a:t/>
            </a:r>
            <a:br>
              <a:rPr lang="tr-TR" sz="4800" b="1" i="1" dirty="0">
                <a:ln w="12700">
                  <a:solidFill>
                    <a:schemeClr val="tx2">
                      <a:satMod val="155000"/>
                    </a:schemeClr>
                  </a:solidFill>
                  <a:prstDash val="solid"/>
                </a:ln>
                <a:effectLst>
                  <a:outerShdw blurRad="41275" dist="20320" dir="1800000" algn="tl" rotWithShape="0">
                    <a:srgbClr val="000000">
                      <a:alpha val="40000"/>
                    </a:srgbClr>
                  </a:outerShdw>
                </a:effectLst>
              </a:rPr>
            </a:br>
            <a: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r>
            <a:b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br>
            <a:r>
              <a:rPr lang="tr-TR" sz="4800" b="1" i="1" dirty="0">
                <a:ln w="12700">
                  <a:solidFill>
                    <a:schemeClr val="tx2">
                      <a:satMod val="155000"/>
                    </a:schemeClr>
                  </a:solidFill>
                  <a:prstDash val="solid"/>
                </a:ln>
                <a:effectLst>
                  <a:outerShdw blurRad="41275" dist="20320" dir="1800000" algn="tl" rotWithShape="0">
                    <a:srgbClr val="000000">
                      <a:alpha val="40000"/>
                    </a:srgbClr>
                  </a:outerShdw>
                </a:effectLst>
              </a:rPr>
              <a:t/>
            </a:r>
            <a:br>
              <a:rPr lang="tr-TR" sz="4800" b="1" i="1" dirty="0">
                <a:ln w="12700">
                  <a:solidFill>
                    <a:schemeClr val="tx2">
                      <a:satMod val="155000"/>
                    </a:schemeClr>
                  </a:solidFill>
                  <a:prstDash val="solid"/>
                </a:ln>
                <a:effectLst>
                  <a:outerShdw blurRad="41275" dist="20320" dir="1800000" algn="tl" rotWithShape="0">
                    <a:srgbClr val="000000">
                      <a:alpha val="40000"/>
                    </a:srgbClr>
                  </a:outerShdw>
                </a:effectLst>
              </a:rPr>
            </a:br>
            <a: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r>
            <a:br>
              <a:rPr lang="tr-TR"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br>
            <a:endParaRPr lang="tr-TR" sz="4800" b="1" i="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Dikdörtgen 6"/>
          <p:cNvSpPr/>
          <p:nvPr/>
        </p:nvSpPr>
        <p:spPr>
          <a:xfrm>
            <a:off x="2117080" y="566701"/>
            <a:ext cx="5053856" cy="1107996"/>
          </a:xfrm>
          <a:prstGeom prst="rect">
            <a:avLst/>
          </a:prstGeom>
        </p:spPr>
        <p:txBody>
          <a:bodyPr>
            <a:spAutoFit/>
          </a:bodyPr>
          <a:lstStyle/>
          <a:p>
            <a:pPr eaLnBrk="1" fontAlgn="auto" hangingPunct="1">
              <a:spcBef>
                <a:spcPts val="0"/>
              </a:spcBef>
              <a:spcAft>
                <a:spcPts val="0"/>
              </a:spcAft>
              <a:defRPr/>
            </a:pPr>
            <a:r>
              <a:rPr lang="tr-TR" sz="6600" b="1" i="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mn-lt"/>
                <a:cs typeface="+mn-cs"/>
              </a:rPr>
              <a:t>TEŞEKKÜRLER</a:t>
            </a:r>
            <a:endParaRPr lang="tr-TR" sz="6600" dirty="0">
              <a:solidFill>
                <a:schemeClr val="tx2"/>
              </a:solidFill>
              <a:latin typeface="+mn-lt"/>
              <a:cs typeface="+mn-cs"/>
            </a:endParaRPr>
          </a:p>
        </p:txBody>
      </p:sp>
      <p:pic>
        <p:nvPicPr>
          <p:cNvPr id="53252" name="Resim 4"/>
          <p:cNvPicPr>
            <a:picLocks noChangeAspect="1"/>
          </p:cNvPicPr>
          <p:nvPr/>
        </p:nvPicPr>
        <p:blipFill>
          <a:blip r:embed="rId2" cstate="print"/>
          <a:srcRect/>
          <a:stretch>
            <a:fillRect/>
          </a:stretch>
        </p:blipFill>
        <p:spPr bwMode="auto">
          <a:xfrm>
            <a:off x="633413" y="2133600"/>
            <a:ext cx="7877175" cy="446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a:xfrm>
            <a:off x="457200" y="2781300"/>
            <a:ext cx="8229600" cy="3543300"/>
          </a:xfrm>
          <a:prstGeom prst="rect">
            <a:avLst/>
          </a:prstGeom>
        </p:spPr>
        <p:txBody>
          <a:bodyPr>
            <a:normAutofit/>
          </a:bodyPr>
          <a:lstStyle/>
          <a:p>
            <a:pPr marL="274320" indent="-274320" eaLnBrk="1" fontAlgn="auto" hangingPunct="1">
              <a:spcBef>
                <a:spcPct val="20000"/>
              </a:spcBef>
              <a:spcAft>
                <a:spcPts val="0"/>
              </a:spcAft>
              <a:buClr>
                <a:schemeClr val="accent3"/>
              </a:buClr>
              <a:buSzPct val="95000"/>
              <a:buFont typeface="Wingdings 2"/>
              <a:buChar char=""/>
              <a:defRPr/>
            </a:pPr>
            <a:endParaRPr lang="tr-TR" sz="2600" dirty="0">
              <a:latin typeface="+mn-lt"/>
              <a:cs typeface="+mn-cs"/>
            </a:endParaRPr>
          </a:p>
        </p:txBody>
      </p:sp>
      <p:sp>
        <p:nvSpPr>
          <p:cNvPr id="4" name="Başlık 3"/>
          <p:cNvSpPr>
            <a:spLocks noGrp="1"/>
          </p:cNvSpPr>
          <p:nvPr>
            <p:ph type="title"/>
          </p:nvPr>
        </p:nvSpPr>
        <p:spPr>
          <a:xfrm>
            <a:off x="804466" y="578915"/>
            <a:ext cx="7565250" cy="1957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3600" b="1" dirty="0">
                <a:solidFill>
                  <a:schemeClr val="tx2"/>
                </a:solidFill>
              </a:rPr>
              <a:t>İMAR BARIŞINDAN</a:t>
            </a:r>
            <a:br>
              <a:rPr lang="tr-TR" sz="3600" b="1" dirty="0">
                <a:solidFill>
                  <a:schemeClr val="tx2"/>
                </a:solidFill>
              </a:rPr>
            </a:br>
            <a:r>
              <a:rPr lang="tr-TR" sz="3600" b="1" dirty="0">
                <a:solidFill>
                  <a:schemeClr val="tx2"/>
                </a:solidFill>
              </a:rPr>
              <a:t>HANGİ YAPILAR FAYDALANACAK?</a:t>
            </a:r>
            <a:endParaRPr lang="tr-TR" sz="3600" b="1" dirty="0">
              <a:ln w="12700">
                <a:solidFill>
                  <a:schemeClr val="tx2">
                    <a:satMod val="155000"/>
                  </a:schemeClr>
                </a:solidFill>
                <a:prstDash val="solid"/>
              </a:ln>
              <a:solidFill>
                <a:schemeClr val="tx2"/>
              </a:solidFill>
              <a:ea typeface="+mn-ea"/>
              <a:cs typeface="+mn-cs"/>
            </a:endParaRPr>
          </a:p>
        </p:txBody>
      </p:sp>
      <p:graphicFrame>
        <p:nvGraphicFramePr>
          <p:cNvPr id="13" name="11 Diyagram"/>
          <p:cNvGraphicFramePr/>
          <p:nvPr/>
        </p:nvGraphicFramePr>
        <p:xfrm>
          <a:off x="875068" y="4379328"/>
          <a:ext cx="7666185" cy="2438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 13"/>
          <p:cNvGrpSpPr/>
          <p:nvPr/>
        </p:nvGrpSpPr>
        <p:grpSpPr>
          <a:xfrm>
            <a:off x="1850787" y="1473278"/>
            <a:ext cx="5472608" cy="2995971"/>
            <a:chOff x="4853420" y="79418"/>
            <a:chExt cx="2924192" cy="2924192"/>
          </a:xfrm>
          <a:scene3d>
            <a:camera prst="orthographicFront"/>
            <a:lightRig rig="threePt" dir="t">
              <a:rot lat="0" lon="0" rev="7500000"/>
            </a:lightRig>
          </a:scene3d>
        </p:grpSpPr>
        <p:sp>
          <p:nvSpPr>
            <p:cNvPr id="15" name="Oval 14"/>
            <p:cNvSpPr/>
            <p:nvPr/>
          </p:nvSpPr>
          <p:spPr>
            <a:xfrm>
              <a:off x="4853420" y="79418"/>
              <a:ext cx="2924192" cy="2924192"/>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val 4"/>
            <p:cNvSpPr txBox="1"/>
            <p:nvPr/>
          </p:nvSpPr>
          <p:spPr>
            <a:xfrm>
              <a:off x="5247658" y="592811"/>
              <a:ext cx="2265097" cy="1841150"/>
            </a:xfrm>
            <a:prstGeom prst="rect">
              <a:avLst/>
            </a:prstGeom>
            <a:sp3d/>
          </p:spPr>
          <p:style>
            <a:lnRef idx="0">
              <a:scrgbClr r="0" g="0" b="0"/>
            </a:lnRef>
            <a:fillRef idx="0">
              <a:scrgbClr r="0" g="0" b="0"/>
            </a:fillRef>
            <a:effectRef idx="0">
              <a:scrgbClr r="0" g="0" b="0"/>
            </a:effectRef>
            <a:fontRef idx="minor">
              <a:schemeClr val="lt1"/>
            </a:fontRef>
          </p:style>
          <p:txBody>
            <a:bodyPr lIns="45720" rIns="45720" spcCol="1270" anchor="ctr"/>
            <a:lstStyle/>
            <a:p>
              <a:pPr algn="ctr" eaLnBrk="1" fontAlgn="auto" hangingPunct="1">
                <a:spcBef>
                  <a:spcPts val="0"/>
                </a:spcBef>
                <a:spcAft>
                  <a:spcPts val="0"/>
                </a:spcAft>
                <a:defRPr/>
              </a:pPr>
              <a:r>
                <a:rPr lang="tr-TR" sz="4000" b="1" dirty="0">
                  <a:solidFill>
                    <a:srgbClr val="C00000"/>
                  </a:solidFill>
                </a:rPr>
                <a:t>31 ARALIK 2017 </a:t>
              </a:r>
              <a:r>
                <a:rPr lang="tr-TR" sz="2800" b="1" dirty="0"/>
                <a:t>TARİHİNDEN ÖNCE</a:t>
              </a:r>
            </a:p>
            <a:p>
              <a:pPr algn="ctr" eaLnBrk="1" fontAlgn="auto" hangingPunct="1">
                <a:spcBef>
                  <a:spcPts val="0"/>
                </a:spcBef>
                <a:spcAft>
                  <a:spcPts val="0"/>
                </a:spcAft>
                <a:defRPr/>
              </a:pPr>
              <a:r>
                <a:rPr lang="tr-TR" sz="2800" b="1" dirty="0"/>
                <a:t>RUHSATSIZ VEYA RUHSAT EKLERİNE</a:t>
              </a:r>
            </a:p>
            <a:p>
              <a:pPr algn="ctr" eaLnBrk="1" fontAlgn="auto" hangingPunct="1">
                <a:spcBef>
                  <a:spcPts val="0"/>
                </a:spcBef>
                <a:spcAft>
                  <a:spcPts val="0"/>
                </a:spcAft>
                <a:defRPr/>
              </a:pPr>
              <a:r>
                <a:rPr lang="tr-TR" sz="2800" b="1" dirty="0"/>
                <a:t>AYKIRI YAPILMIŞ</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a:xfrm>
            <a:off x="457200" y="2781300"/>
            <a:ext cx="8229600" cy="3543300"/>
          </a:xfrm>
          <a:prstGeom prst="rect">
            <a:avLst/>
          </a:prstGeom>
        </p:spPr>
        <p:txBody>
          <a:bodyPr>
            <a:normAutofit/>
          </a:bodyPr>
          <a:lstStyle/>
          <a:p>
            <a:pPr marL="274320" indent="-274320" eaLnBrk="1" fontAlgn="auto" hangingPunct="1">
              <a:spcBef>
                <a:spcPct val="20000"/>
              </a:spcBef>
              <a:spcAft>
                <a:spcPts val="0"/>
              </a:spcAft>
              <a:buClr>
                <a:schemeClr val="accent3"/>
              </a:buClr>
              <a:buSzPct val="95000"/>
              <a:buFont typeface="Wingdings 2"/>
              <a:buChar char=""/>
              <a:defRPr/>
            </a:pPr>
            <a:endParaRPr lang="tr-TR" sz="2600" dirty="0">
              <a:latin typeface="+mn-lt"/>
              <a:cs typeface="+mn-cs"/>
            </a:endParaRPr>
          </a:p>
        </p:txBody>
      </p:sp>
      <p:sp>
        <p:nvSpPr>
          <p:cNvPr id="4" name="Başlık 3"/>
          <p:cNvSpPr>
            <a:spLocks noGrp="1"/>
          </p:cNvSpPr>
          <p:nvPr>
            <p:ph type="title"/>
          </p:nvPr>
        </p:nvSpPr>
        <p:spPr>
          <a:xfrm>
            <a:off x="971600" y="567098"/>
            <a:ext cx="7565250" cy="1957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fontScale="90000"/>
          </a:bodyPr>
          <a:lstStyle/>
          <a:p>
            <a:pPr eaLnBrk="1" fontAlgn="auto" hangingPunct="1">
              <a:spcAft>
                <a:spcPts val="0"/>
              </a:spcAft>
              <a:defRPr/>
            </a:pPr>
            <a:r>
              <a:rPr lang="tr-TR" b="1" dirty="0" smtClean="0">
                <a:solidFill>
                  <a:schemeClr val="accent6">
                    <a:lumMod val="75000"/>
                  </a:schemeClr>
                </a:solidFill>
              </a:rPr>
              <a:t/>
            </a:r>
            <a:br>
              <a:rPr lang="tr-TR" b="1" dirty="0" smtClean="0">
                <a:solidFill>
                  <a:schemeClr val="accent6">
                    <a:lumMod val="75000"/>
                  </a:schemeClr>
                </a:solidFill>
              </a:rPr>
            </a:br>
            <a:r>
              <a:rPr lang="tr-TR" sz="4000" b="1" dirty="0" smtClean="0">
                <a:solidFill>
                  <a:schemeClr val="tx2"/>
                </a:solidFill>
              </a:rPr>
              <a:t>İMAR </a:t>
            </a:r>
            <a:r>
              <a:rPr lang="tr-TR" sz="4000" b="1" dirty="0">
                <a:solidFill>
                  <a:schemeClr val="tx2"/>
                </a:solidFill>
              </a:rPr>
              <a:t>BARIŞINDAN</a:t>
            </a:r>
            <a:r>
              <a:rPr lang="tr-TR" sz="4000" b="1" dirty="0">
                <a:solidFill>
                  <a:schemeClr val="accent6">
                    <a:lumMod val="75000"/>
                  </a:schemeClr>
                </a:solidFill>
              </a:rPr>
              <a:t/>
            </a:r>
            <a:br>
              <a:rPr lang="tr-TR" sz="4000" b="1" dirty="0">
                <a:solidFill>
                  <a:schemeClr val="accent6">
                    <a:lumMod val="75000"/>
                  </a:schemeClr>
                </a:solidFill>
              </a:rPr>
            </a:br>
            <a:r>
              <a:rPr lang="tr-TR" sz="4000" b="1" dirty="0">
                <a:solidFill>
                  <a:srgbClr val="C00000"/>
                </a:solidFill>
              </a:rPr>
              <a:t>HANGİ YAPILAR </a:t>
            </a:r>
            <a:r>
              <a:rPr lang="tr-TR" sz="4000" b="1" dirty="0" smtClean="0">
                <a:solidFill>
                  <a:srgbClr val="C00000"/>
                </a:solidFill>
              </a:rPr>
              <a:t>FAYDALANIR</a:t>
            </a:r>
            <a:endParaRPr lang="tr-TR" sz="4000" b="1" dirty="0">
              <a:ln w="12700">
                <a:solidFill>
                  <a:schemeClr val="tx2">
                    <a:satMod val="155000"/>
                  </a:schemeClr>
                </a:solidFill>
                <a:prstDash val="solid"/>
              </a:ln>
              <a:solidFill>
                <a:srgbClr val="C00000"/>
              </a:solidFill>
              <a:ea typeface="+mn-ea"/>
              <a:cs typeface="+mn-cs"/>
            </a:endParaRPr>
          </a:p>
        </p:txBody>
      </p:sp>
      <p:graphicFrame>
        <p:nvGraphicFramePr>
          <p:cNvPr id="12" name="11 Diyagram"/>
          <p:cNvGraphicFramePr/>
          <p:nvPr/>
        </p:nvGraphicFramePr>
        <p:xfrm>
          <a:off x="1134637" y="3899237"/>
          <a:ext cx="7974778" cy="335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7" name="Resim 10"/>
          <p:cNvPicPr>
            <a:picLocks noChangeAspect="1"/>
          </p:cNvPicPr>
          <p:nvPr/>
        </p:nvPicPr>
        <p:blipFill>
          <a:blip r:embed="rId7" cstate="print"/>
          <a:srcRect/>
          <a:stretch>
            <a:fillRect/>
          </a:stretch>
        </p:blipFill>
        <p:spPr bwMode="auto">
          <a:xfrm>
            <a:off x="8266113" y="620713"/>
            <a:ext cx="841375" cy="809625"/>
          </a:xfrm>
          <a:prstGeom prst="rect">
            <a:avLst/>
          </a:prstGeom>
          <a:noFill/>
          <a:ln w="9525">
            <a:noFill/>
            <a:miter lim="800000"/>
            <a:headEnd/>
            <a:tailEnd/>
          </a:ln>
        </p:spPr>
      </p:pic>
      <p:pic>
        <p:nvPicPr>
          <p:cNvPr id="8198" name="Resim 2"/>
          <p:cNvPicPr>
            <a:picLocks noChangeAspect="1"/>
          </p:cNvPicPr>
          <p:nvPr/>
        </p:nvPicPr>
        <p:blipFill>
          <a:blip r:embed="rId8" cstate="print"/>
          <a:srcRect/>
          <a:stretch>
            <a:fillRect/>
          </a:stretch>
        </p:blipFill>
        <p:spPr bwMode="auto">
          <a:xfrm>
            <a:off x="7277100" y="5721350"/>
            <a:ext cx="1866900" cy="1114425"/>
          </a:xfrm>
          <a:prstGeom prst="rect">
            <a:avLst/>
          </a:prstGeom>
          <a:noFill/>
          <a:ln w="9525">
            <a:noFill/>
            <a:miter lim="800000"/>
            <a:headEnd/>
            <a:tailEnd/>
          </a:ln>
        </p:spPr>
      </p:pic>
      <p:graphicFrame>
        <p:nvGraphicFramePr>
          <p:cNvPr id="2" name="Diyagram 1"/>
          <p:cNvGraphicFramePr/>
          <p:nvPr/>
        </p:nvGraphicFramePr>
        <p:xfrm>
          <a:off x="683568" y="1849171"/>
          <a:ext cx="6744072"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a:xfrm>
            <a:off x="457200" y="2781300"/>
            <a:ext cx="8229600" cy="3543300"/>
          </a:xfrm>
          <a:prstGeom prst="rect">
            <a:avLst/>
          </a:prstGeom>
        </p:spPr>
        <p:txBody>
          <a:bodyPr>
            <a:normAutofit/>
          </a:bodyPr>
          <a:lstStyle/>
          <a:p>
            <a:pPr marL="274320" indent="-274320" eaLnBrk="1" fontAlgn="auto" hangingPunct="1">
              <a:spcBef>
                <a:spcPct val="20000"/>
              </a:spcBef>
              <a:spcAft>
                <a:spcPts val="0"/>
              </a:spcAft>
              <a:buClr>
                <a:schemeClr val="accent3"/>
              </a:buClr>
              <a:buSzPct val="95000"/>
              <a:buFont typeface="Wingdings 2"/>
              <a:buChar char=""/>
              <a:defRPr/>
            </a:pPr>
            <a:endParaRPr lang="tr-TR" sz="2600" dirty="0">
              <a:latin typeface="+mn-lt"/>
              <a:cs typeface="+mn-cs"/>
            </a:endParaRPr>
          </a:p>
        </p:txBody>
      </p:sp>
      <p:sp>
        <p:nvSpPr>
          <p:cNvPr id="4" name="Başlık 3"/>
          <p:cNvSpPr>
            <a:spLocks noGrp="1"/>
          </p:cNvSpPr>
          <p:nvPr>
            <p:ph type="title"/>
          </p:nvPr>
        </p:nvSpPr>
        <p:spPr>
          <a:xfrm>
            <a:off x="789375" y="651060"/>
            <a:ext cx="7565250" cy="1957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fontScale="90000"/>
          </a:bodyPr>
          <a:lstStyle/>
          <a:p>
            <a:pPr eaLnBrk="1" fontAlgn="auto" hangingPunct="1">
              <a:spcAft>
                <a:spcPts val="0"/>
              </a:spcAft>
              <a:defRPr/>
            </a:pPr>
            <a:r>
              <a:rPr lang="tr-TR" b="1" dirty="0" smtClean="0">
                <a:solidFill>
                  <a:schemeClr val="accent6">
                    <a:lumMod val="75000"/>
                  </a:schemeClr>
                </a:solidFill>
              </a:rPr>
              <a:t/>
            </a:r>
            <a:br>
              <a:rPr lang="tr-TR" b="1" dirty="0" smtClean="0">
                <a:solidFill>
                  <a:schemeClr val="accent6">
                    <a:lumMod val="75000"/>
                  </a:schemeClr>
                </a:solidFill>
              </a:rPr>
            </a:br>
            <a:r>
              <a:rPr lang="tr-TR" sz="4000" b="1" dirty="0" smtClean="0">
                <a:solidFill>
                  <a:schemeClr val="tx2"/>
                </a:solidFill>
              </a:rPr>
              <a:t>İMAR </a:t>
            </a:r>
            <a:r>
              <a:rPr lang="tr-TR" sz="4000" b="1" dirty="0">
                <a:solidFill>
                  <a:schemeClr val="tx2"/>
                </a:solidFill>
              </a:rPr>
              <a:t>BARIŞINDAN</a:t>
            </a:r>
            <a:r>
              <a:rPr lang="tr-TR" sz="4000" b="1" dirty="0">
                <a:solidFill>
                  <a:schemeClr val="accent6">
                    <a:lumMod val="75000"/>
                  </a:schemeClr>
                </a:solidFill>
              </a:rPr>
              <a:t/>
            </a:r>
            <a:br>
              <a:rPr lang="tr-TR" sz="4000" b="1" dirty="0">
                <a:solidFill>
                  <a:schemeClr val="accent6">
                    <a:lumMod val="75000"/>
                  </a:schemeClr>
                </a:solidFill>
              </a:rPr>
            </a:br>
            <a:r>
              <a:rPr lang="tr-TR" sz="4000" b="1" dirty="0">
                <a:solidFill>
                  <a:srgbClr val="C00000"/>
                </a:solidFill>
              </a:rPr>
              <a:t>HANGİ YAPILAR </a:t>
            </a:r>
            <a:r>
              <a:rPr lang="tr-TR" sz="4000" b="1" dirty="0" smtClean="0">
                <a:solidFill>
                  <a:srgbClr val="C00000"/>
                </a:solidFill>
              </a:rPr>
              <a:t>FAYDALANAMAZ</a:t>
            </a:r>
            <a:endParaRPr lang="tr-TR" sz="4000" b="1" dirty="0">
              <a:ln w="12700">
                <a:solidFill>
                  <a:schemeClr val="tx2">
                    <a:satMod val="155000"/>
                  </a:schemeClr>
                </a:solidFill>
                <a:prstDash val="solid"/>
              </a:ln>
              <a:solidFill>
                <a:srgbClr val="C00000"/>
              </a:solidFill>
              <a:ea typeface="+mn-ea"/>
              <a:cs typeface="+mn-cs"/>
            </a:endParaRPr>
          </a:p>
        </p:txBody>
      </p:sp>
      <p:graphicFrame>
        <p:nvGraphicFramePr>
          <p:cNvPr id="12" name="11 Diyagram"/>
          <p:cNvGraphicFramePr/>
          <p:nvPr/>
        </p:nvGraphicFramePr>
        <p:xfrm>
          <a:off x="1134637" y="3899237"/>
          <a:ext cx="7974778" cy="335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nvGraphicFramePr>
        <p:xfrm>
          <a:off x="107505" y="1254408"/>
          <a:ext cx="8579295" cy="5575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22" name="Resim 10"/>
          <p:cNvPicPr>
            <a:picLocks noChangeAspect="1"/>
          </p:cNvPicPr>
          <p:nvPr/>
        </p:nvPicPr>
        <p:blipFill>
          <a:blip r:embed="rId12" cstate="print"/>
          <a:srcRect/>
          <a:stretch>
            <a:fillRect/>
          </a:stretch>
        </p:blipFill>
        <p:spPr bwMode="auto">
          <a:xfrm>
            <a:off x="8266113" y="620713"/>
            <a:ext cx="841375" cy="809625"/>
          </a:xfrm>
          <a:prstGeom prst="rect">
            <a:avLst/>
          </a:prstGeom>
          <a:noFill/>
          <a:ln w="9525">
            <a:noFill/>
            <a:miter lim="800000"/>
            <a:headEnd/>
            <a:tailEnd/>
          </a:ln>
        </p:spPr>
      </p:pic>
      <p:pic>
        <p:nvPicPr>
          <p:cNvPr id="9223" name="Resim 2"/>
          <p:cNvPicPr>
            <a:picLocks noChangeAspect="1"/>
          </p:cNvPicPr>
          <p:nvPr/>
        </p:nvPicPr>
        <p:blipFill>
          <a:blip r:embed="rId13" cstate="print"/>
          <a:srcRect/>
          <a:stretch>
            <a:fillRect/>
          </a:stretch>
        </p:blipFill>
        <p:spPr bwMode="auto">
          <a:xfrm>
            <a:off x="7277100" y="5721350"/>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323528" y="358954"/>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827584" y="1772816"/>
          <a:ext cx="7308304"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6" name="Resim 1"/>
          <p:cNvPicPr>
            <a:picLocks noChangeAspect="1"/>
          </p:cNvPicPr>
          <p:nvPr/>
        </p:nvPicPr>
        <p:blipFill>
          <a:blip r:embed="rId7" cstate="print"/>
          <a:srcRect/>
          <a:stretch>
            <a:fillRect/>
          </a:stretch>
        </p:blipFill>
        <p:spPr bwMode="auto">
          <a:xfrm>
            <a:off x="3067050" y="4014788"/>
            <a:ext cx="2508250" cy="1741487"/>
          </a:xfrm>
          <a:prstGeom prst="rect">
            <a:avLst/>
          </a:prstGeom>
          <a:noFill/>
          <a:ln w="9525">
            <a:noFill/>
            <a:miter lim="800000"/>
            <a:headEnd/>
            <a:tailEnd/>
          </a:ln>
        </p:spPr>
      </p:pic>
      <p:pic>
        <p:nvPicPr>
          <p:cNvPr id="8197" name="Resim 4"/>
          <p:cNvPicPr>
            <a:picLocks noChangeAspect="1"/>
          </p:cNvPicPr>
          <p:nvPr/>
        </p:nvPicPr>
        <p:blipFill>
          <a:blip r:embed="rId8" cstate="print"/>
          <a:srcRect/>
          <a:stretch>
            <a:fillRect/>
          </a:stretch>
        </p:blipFill>
        <p:spPr bwMode="auto">
          <a:xfrm>
            <a:off x="5940425" y="3970338"/>
            <a:ext cx="2751138" cy="1709737"/>
          </a:xfrm>
          <a:prstGeom prst="rect">
            <a:avLst/>
          </a:prstGeom>
          <a:noFill/>
          <a:ln w="9525">
            <a:noFill/>
            <a:miter lim="800000"/>
            <a:headEnd/>
            <a:tailEnd/>
          </a:ln>
        </p:spPr>
      </p:pic>
      <p:pic>
        <p:nvPicPr>
          <p:cNvPr id="8198" name="Resim 5"/>
          <p:cNvPicPr>
            <a:picLocks noChangeAspect="1"/>
          </p:cNvPicPr>
          <p:nvPr/>
        </p:nvPicPr>
        <p:blipFill>
          <a:blip r:embed="rId9" cstate="print"/>
          <a:srcRect/>
          <a:stretch>
            <a:fillRect/>
          </a:stretch>
        </p:blipFill>
        <p:spPr bwMode="auto">
          <a:xfrm>
            <a:off x="468313" y="3970338"/>
            <a:ext cx="2087562" cy="1801812"/>
          </a:xfrm>
          <a:prstGeom prst="rect">
            <a:avLst/>
          </a:prstGeom>
          <a:noFill/>
          <a:ln w="9525">
            <a:noFill/>
            <a:miter lim="800000"/>
            <a:headEnd/>
            <a:tailEnd/>
          </a:ln>
        </p:spPr>
      </p:pic>
      <p:pic>
        <p:nvPicPr>
          <p:cNvPr id="10247" name="Resim 2"/>
          <p:cNvPicPr>
            <a:picLocks noChangeAspect="1"/>
          </p:cNvPicPr>
          <p:nvPr/>
        </p:nvPicPr>
        <p:blipFill>
          <a:blip r:embed="rId10" cstate="print"/>
          <a:srcRect/>
          <a:stretch>
            <a:fillRect/>
          </a:stretch>
        </p:blipFill>
        <p:spPr bwMode="auto">
          <a:xfrm>
            <a:off x="0" y="9842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500" fill="hold"/>
                                        <p:tgtEl>
                                          <p:spTgt spid="8197"/>
                                        </p:tgtEl>
                                        <p:attrNameLst>
                                          <p:attrName>ppt_x</p:attrName>
                                        </p:attrNameLst>
                                      </p:cBhvr>
                                      <p:tavLst>
                                        <p:tav tm="0">
                                          <p:val>
                                            <p:strVal val="#ppt_x"/>
                                          </p:val>
                                        </p:tav>
                                        <p:tav tm="100000">
                                          <p:val>
                                            <p:strVal val="#ppt_x"/>
                                          </p:val>
                                        </p:tav>
                                      </p:tavLst>
                                    </p:anim>
                                    <p:anim calcmode="lin" valueType="num">
                                      <p:cBhvr additive="base">
                                        <p:cTn id="16" dur="500" fill="hold"/>
                                        <p:tgtEl>
                                          <p:spTgt spid="819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8967" y="194392"/>
            <a:ext cx="10044608" cy="8542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eaLnBrk="1" fontAlgn="auto" hangingPunct="1">
              <a:spcAft>
                <a:spcPts val="0"/>
              </a:spcAft>
              <a:defRPr/>
            </a:pPr>
            <a:r>
              <a:rPr lang="tr-TR" sz="2800" b="1" dirty="0" smtClean="0">
                <a:ln w="12700">
                  <a:solidFill>
                    <a:schemeClr val="tx2">
                      <a:satMod val="155000"/>
                    </a:schemeClr>
                  </a:solidFill>
                  <a:prstDash val="solid"/>
                </a:ln>
                <a:ea typeface="+mn-ea"/>
                <a:cs typeface="+mn-cs"/>
              </a:rPr>
              <a:t/>
            </a:r>
            <a:br>
              <a:rPr lang="tr-TR" sz="2800" b="1" dirty="0" smtClean="0">
                <a:ln w="12700">
                  <a:solidFill>
                    <a:schemeClr val="tx2">
                      <a:satMod val="155000"/>
                    </a:schemeClr>
                  </a:solidFill>
                  <a:prstDash val="solid"/>
                </a:ln>
                <a:ea typeface="+mn-ea"/>
                <a:cs typeface="+mn-cs"/>
              </a:rPr>
            </a:br>
            <a:r>
              <a:rPr lang="tr-TR" sz="3600" b="1" dirty="0" smtClean="0">
                <a:ln w="12700">
                  <a:solidFill>
                    <a:schemeClr val="tx2">
                      <a:satMod val="155000"/>
                    </a:schemeClr>
                  </a:solidFill>
                  <a:prstDash val="solid"/>
                </a:ln>
                <a:ea typeface="+mn-ea"/>
                <a:cs typeface="+mn-cs"/>
              </a:rPr>
              <a:t>İMAR</a:t>
            </a:r>
            <a:r>
              <a:rPr lang="tr-TR" sz="3600" b="1" dirty="0" smtClean="0"/>
              <a:t> </a:t>
            </a:r>
            <a:r>
              <a:rPr lang="tr-TR" sz="3600" b="1" dirty="0" smtClean="0">
                <a:ln w="12700">
                  <a:solidFill>
                    <a:schemeClr val="tx2">
                      <a:satMod val="155000"/>
                    </a:schemeClr>
                  </a:solidFill>
                  <a:prstDash val="solid"/>
                </a:ln>
                <a:ea typeface="+mn-ea"/>
                <a:cs typeface="+mn-cs"/>
              </a:rPr>
              <a:t>BARIŞININ</a:t>
            </a:r>
            <a:r>
              <a:rPr lang="tr-TR" sz="3600" b="1" dirty="0" smtClean="0"/>
              <a:t> </a:t>
            </a:r>
            <a:r>
              <a:rPr lang="tr-TR" sz="3600" b="1" dirty="0" smtClean="0">
                <a:ln w="12700">
                  <a:solidFill>
                    <a:schemeClr val="tx2">
                      <a:satMod val="155000"/>
                    </a:schemeClr>
                  </a:solidFill>
                  <a:prstDash val="solid"/>
                </a:ln>
                <a:ea typeface="+mn-ea"/>
                <a:cs typeface="+mn-cs"/>
              </a:rPr>
              <a:t>SAĞLAYACAĞI</a:t>
            </a:r>
            <a:r>
              <a:rPr lang="tr-TR" sz="3600" b="1" dirty="0" smtClean="0"/>
              <a:t/>
            </a:r>
            <a:br>
              <a:rPr lang="tr-TR" sz="3600" b="1" dirty="0" smtClean="0"/>
            </a:br>
            <a:r>
              <a:rPr lang="tr-TR" sz="3600" b="1" dirty="0" smtClean="0">
                <a:ln w="12700">
                  <a:solidFill>
                    <a:schemeClr val="tx2">
                      <a:satMod val="155000"/>
                    </a:schemeClr>
                  </a:solidFill>
                  <a:prstDash val="solid"/>
                </a:ln>
                <a:ea typeface="+mn-ea"/>
                <a:cs typeface="+mn-cs"/>
              </a:rPr>
              <a:t>FAYDALAR</a:t>
            </a:r>
            <a:r>
              <a:rPr lang="tr-TR" sz="3600" b="1" dirty="0" smtClean="0"/>
              <a:t> </a:t>
            </a:r>
            <a:r>
              <a:rPr lang="tr-TR" sz="3600" b="1" dirty="0" smtClean="0">
                <a:ln w="12700">
                  <a:solidFill>
                    <a:schemeClr val="tx2">
                      <a:satMod val="155000"/>
                    </a:schemeClr>
                  </a:solidFill>
                  <a:prstDash val="solid"/>
                </a:ln>
                <a:ea typeface="+mn-ea"/>
                <a:cs typeface="+mn-cs"/>
              </a:rPr>
              <a:t>NELERDİR?</a:t>
            </a:r>
            <a:endParaRPr lang="tr-TR" sz="3600" b="1" dirty="0">
              <a:ln w="12700">
                <a:solidFill>
                  <a:schemeClr val="tx2">
                    <a:satMod val="155000"/>
                  </a:schemeClr>
                </a:solidFill>
                <a:prstDash val="solid"/>
              </a:ln>
              <a:ea typeface="+mn-ea"/>
              <a:cs typeface="+mn-cs"/>
            </a:endParaRPr>
          </a:p>
        </p:txBody>
      </p:sp>
      <p:graphicFrame>
        <p:nvGraphicFramePr>
          <p:cNvPr id="4" name="Diyagram 3"/>
          <p:cNvGraphicFramePr/>
          <p:nvPr/>
        </p:nvGraphicFramePr>
        <p:xfrm>
          <a:off x="107504" y="1772816"/>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Resim 1"/>
          <p:cNvPicPr>
            <a:picLocks noChangeAspect="1"/>
          </p:cNvPicPr>
          <p:nvPr/>
        </p:nvPicPr>
        <p:blipFill>
          <a:blip r:embed="rId7" cstate="print"/>
          <a:srcRect/>
          <a:stretch>
            <a:fillRect/>
          </a:stretch>
        </p:blipFill>
        <p:spPr bwMode="auto">
          <a:xfrm>
            <a:off x="3059113" y="3830638"/>
            <a:ext cx="2805112" cy="2725737"/>
          </a:xfrm>
          <a:prstGeom prst="rect">
            <a:avLst/>
          </a:prstGeom>
          <a:noFill/>
          <a:ln w="9525">
            <a:noFill/>
            <a:miter lim="800000"/>
            <a:headEnd/>
            <a:tailEnd/>
          </a:ln>
        </p:spPr>
      </p:pic>
      <p:pic>
        <p:nvPicPr>
          <p:cNvPr id="11269" name="Resim 2"/>
          <p:cNvPicPr>
            <a:picLocks noChangeAspect="1"/>
          </p:cNvPicPr>
          <p:nvPr/>
        </p:nvPicPr>
        <p:blipFill>
          <a:blip r:embed="rId8" cstate="print"/>
          <a:srcRect/>
          <a:stretch>
            <a:fillRect/>
          </a:stretch>
        </p:blipFill>
        <p:spPr bwMode="auto">
          <a:xfrm>
            <a:off x="107950" y="193675"/>
            <a:ext cx="1866900"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5786</TotalTime>
  <Words>1163</Words>
  <Application>Microsoft Office PowerPoint</Application>
  <PresentationFormat>Ekran Gösterisi (4:3)</PresentationFormat>
  <Paragraphs>151</Paragraphs>
  <Slides>48</Slides>
  <Notes>2</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Slayt Başlıkları</vt:lpstr>
      </vt:variant>
      <vt:variant>
        <vt:i4>48</vt:i4>
      </vt:variant>
      <vt:variant>
        <vt:lpstr>Özel Gösteriler</vt:lpstr>
      </vt:variant>
      <vt:variant>
        <vt:i4>1</vt:i4>
      </vt:variant>
    </vt:vector>
  </HeadingPairs>
  <TitlesOfParts>
    <vt:vector size="56" baseType="lpstr">
      <vt:lpstr>Arial</vt:lpstr>
      <vt:lpstr>Calibri</vt:lpstr>
      <vt:lpstr>Wingdings</vt:lpstr>
      <vt:lpstr>Wingdings 2</vt:lpstr>
      <vt:lpstr>OpenSans</vt:lpstr>
      <vt:lpstr>Times New Roman</vt:lpstr>
      <vt:lpstr>Ofis Teması</vt:lpstr>
      <vt:lpstr>Slayt 1</vt:lpstr>
      <vt:lpstr> İMAR BARIŞI NEDİR? </vt:lpstr>
      <vt:lpstr> İMAR BARIŞI İLE HEDEFLENEN NEDİR? </vt:lpstr>
      <vt:lpstr>Slayt 4</vt:lpstr>
      <vt:lpstr>İMAR BARIŞINDAN HANGİ YAPILAR FAYDALANACAK?</vt:lpstr>
      <vt:lpstr> İMAR BARIŞINDAN HANGİ YAPILAR FAYDALANIR</vt:lpstr>
      <vt:lpstr> İMAR BARIŞINDAN HANGİ YAPILAR FAYDALANAMAZ</vt:lpstr>
      <vt:lpstr> İMAR BARIŞININ SAĞLAYACAĞI FAYDALAR NELERDİR?</vt:lpstr>
      <vt:lpstr> İMAR BARIŞININ SAĞLAYACAĞI FAYDALAR NELERDİR?</vt:lpstr>
      <vt:lpstr> İMAR BARIŞININ SAĞLAYACAĞI FAYDALAR NELERDİR?</vt:lpstr>
      <vt:lpstr> İMAR BARIŞININ SAĞLAYACAĞI FAYDALAR NELERDİR?</vt:lpstr>
      <vt:lpstr> İMAR BARIŞININ SAĞLAYACAĞI FAYDALAR NELERDİR?</vt:lpstr>
      <vt:lpstr> İMAR BARIŞININ SAĞLAYACAĞI FAYDALAR NELERDİR?</vt:lpstr>
      <vt:lpstr> İMAR BARIŞININ SAĞLAYACAĞI FAYDALAR NELERDİR?</vt:lpstr>
      <vt:lpstr>YAPI KAYIT BELGESİNİN  GEÇERLİLİK SÜRESİ </vt:lpstr>
      <vt:lpstr> MÜRACAATLAR İÇİN SON TARİH NEDİR?</vt:lpstr>
      <vt:lpstr>MÜRACAATLAR NASIL YAPILIR?</vt:lpstr>
      <vt:lpstr>Yeni başvuruyu tıklıyoruz.</vt:lpstr>
      <vt:lpstr> YAPI KAYIT BELGESİ BAŞVURU ADIMLARI</vt:lpstr>
      <vt:lpstr> YAPI KAYIT BELGESİ BAŞVURU ADIMLARI</vt:lpstr>
      <vt:lpstr> YAPI KAYIT BELGESİ BAŞVURU ADIMLARI</vt:lpstr>
      <vt:lpstr> YAPI KAYIT BELGESİ BAŞVURU ADIMLARI</vt:lpstr>
      <vt:lpstr>YAPI KAYIT BELGESİ BAŞVURU BEDELİ</vt:lpstr>
      <vt:lpstr>YAPI KAYIT BELGESİ BAŞVURU ADIMLARI</vt:lpstr>
      <vt:lpstr> YAPI KAYIT BELGESİ BAŞVURU ADIMLARI</vt:lpstr>
      <vt:lpstr> YAPI KAYIT BELGESİ BAŞVURU ADIMLARI</vt:lpstr>
      <vt:lpstr>YAPI KAYIT BELGESİ BAŞVURU ADIMLARI</vt:lpstr>
      <vt:lpstr> YAPI KAYIT BELGESİ BAŞVURU ADIMLARI</vt:lpstr>
      <vt:lpstr> YAPI KAYIT BELGESİ BAŞVURU ADIMLARI</vt:lpstr>
      <vt:lpstr> YAPI KAYIT BELGESİ BAŞVURU ADIMLARI</vt:lpstr>
      <vt:lpstr> YAPI KAYIT BELGESİ HATALI VEYA EKSİK BEYANDA OLMASI DURUMUNDA </vt:lpstr>
      <vt:lpstr>YAPI KAYIT BELGESİ BEDELİ VE ÖDENMESİ</vt:lpstr>
      <vt:lpstr>YAPI KAYIT BELGESİ BEDELİ VE ÖDENMESİ</vt:lpstr>
      <vt:lpstr>YAPI KAYIT BELGESİ BEDELİ VE ÖDENMESİ</vt:lpstr>
      <vt:lpstr>YAPI KAYIT BELGESİ BEDELİ VE ÖDENMESİ</vt:lpstr>
      <vt:lpstr>YAPI KAYIT BELGESİ</vt:lpstr>
      <vt:lpstr>YAPI KAYIT BELGESİ</vt:lpstr>
      <vt:lpstr>YAPI KAYIT BELGESİ</vt:lpstr>
      <vt:lpstr>YAPI KAYIT BELGESİ</vt:lpstr>
      <vt:lpstr>İMAR BARIŞI SÜRECİNDE KARŞILAŞILABİLECEK ÖRNEKLER</vt:lpstr>
      <vt:lpstr>İMAR BARIŞI SÜRECİNDE KARŞILAŞILABİLECEK ÖRNEKLER</vt:lpstr>
      <vt:lpstr>İMAR BARIŞI SÜRECİNDE KARŞILAŞILABİLECEK ÖRNEKLER</vt:lpstr>
      <vt:lpstr>İMAR BARIŞI SÜRECİNDE KARŞILAŞILABİLECEK ÖRNEKLER</vt:lpstr>
      <vt:lpstr>İMAR BARIŞI SÜRECİNDE KARŞILAŞILABİLECEK ÖRNEKLER</vt:lpstr>
      <vt:lpstr> YAPININ TAMAMINI İLGİLENDİREN AYKIRILIKLAR</vt:lpstr>
      <vt:lpstr> BAĞIMSIZ BÖLÜMÜ İLGİLENDİREN AYKIRILIKLAR</vt:lpstr>
      <vt:lpstr> YAPI KAYIT BELGESİ</vt:lpstr>
      <vt:lpstr>     </vt:lpstr>
      <vt:lpstr>Özel Gösteri 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Valued Acer Customer</dc:creator>
  <cp:lastModifiedBy>user</cp:lastModifiedBy>
  <cp:revision>980</cp:revision>
  <cp:lastPrinted>2017-04-26T06:53:56Z</cp:lastPrinted>
  <dcterms:created xsi:type="dcterms:W3CDTF">2012-11-17T09:01:33Z</dcterms:created>
  <dcterms:modified xsi:type="dcterms:W3CDTF">2018-10-02T10:42:09Z</dcterms:modified>
</cp:coreProperties>
</file>